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8" r:id="rId3"/>
    <p:sldId id="277" r:id="rId4"/>
    <p:sldId id="259" r:id="rId5"/>
    <p:sldId id="279" r:id="rId6"/>
    <p:sldId id="280" r:id="rId7"/>
    <p:sldId id="281" r:id="rId8"/>
    <p:sldId id="282" r:id="rId9"/>
    <p:sldId id="283" r:id="rId10"/>
    <p:sldId id="284" r:id="rId11"/>
    <p:sldId id="285" r:id="rId12"/>
    <p:sldId id="286" r:id="rId13"/>
    <p:sldId id="287" r:id="rId14"/>
    <p:sldId id="290" r:id="rId15"/>
    <p:sldId id="292" r:id="rId16"/>
    <p:sldId id="291" r:id="rId17"/>
    <p:sldId id="295" r:id="rId18"/>
    <p:sldId id="296" r:id="rId19"/>
    <p:sldId id="297" r:id="rId20"/>
    <p:sldId id="293" r:id="rId21"/>
    <p:sldId id="294" r:id="rId22"/>
    <p:sldId id="28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B2F"/>
    <a:srgbClr val="F6DDC6"/>
    <a:srgbClr val="E8E5E9"/>
    <a:srgbClr val="E8D3E9"/>
    <a:srgbClr val="DEDED4"/>
    <a:srgbClr val="D9EDC5"/>
    <a:srgbClr val="FDF5BB"/>
    <a:srgbClr val="E8F3F4"/>
    <a:srgbClr val="F5DFE3"/>
    <a:srgbClr val="D8D1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60" autoAdjust="0"/>
    <p:restoredTop sz="93781" autoAdjust="0"/>
  </p:normalViewPr>
  <p:slideViewPr>
    <p:cSldViewPr snapToGrid="0">
      <p:cViewPr varScale="1">
        <p:scale>
          <a:sx n="59" d="100"/>
          <a:sy n="59" d="100"/>
        </p:scale>
        <p:origin x="11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F0568-25C2-4286-B6C7-B602B12DD8BC}" type="datetimeFigureOut">
              <a:rPr lang="en-GB" smtClean="0"/>
              <a:t>08/02/2024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D19D8-86BF-475B-A21D-71BE2238BC73}" type="slidenum">
              <a:rPr lang="en-GB" smtClean="0"/>
              <a:t>‹#›</a:t>
            </a:fld>
            <a:endParaRPr lang="en-GB"/>
          </a:p>
        </p:txBody>
      </p:sp>
    </p:spTree>
    <p:extLst>
      <p:ext uri="{BB962C8B-B14F-4D97-AF65-F5344CB8AC3E}">
        <p14:creationId xmlns:p14="http://schemas.microsoft.com/office/powerpoint/2010/main" val="342301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D19D8-86BF-475B-A21D-71BE2238BC73}" type="slidenum">
              <a:rPr lang="en-GB" smtClean="0"/>
              <a:t>1</a:t>
            </a:fld>
            <a:endParaRPr lang="en-GB"/>
          </a:p>
        </p:txBody>
      </p:sp>
    </p:spTree>
    <p:extLst>
      <p:ext uri="{BB962C8B-B14F-4D97-AF65-F5344CB8AC3E}">
        <p14:creationId xmlns:p14="http://schemas.microsoft.com/office/powerpoint/2010/main" val="153702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D19D8-86BF-475B-A21D-71BE2238BC73}" type="slidenum">
              <a:rPr lang="en-GB" smtClean="0"/>
              <a:t>15</a:t>
            </a:fld>
            <a:endParaRPr lang="en-GB"/>
          </a:p>
        </p:txBody>
      </p:sp>
    </p:spTree>
    <p:extLst>
      <p:ext uri="{BB962C8B-B14F-4D97-AF65-F5344CB8AC3E}">
        <p14:creationId xmlns:p14="http://schemas.microsoft.com/office/powerpoint/2010/main" val="1302032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D19D8-86BF-475B-A21D-71BE2238BC73}" type="slidenum">
              <a:rPr lang="en-GB" smtClean="0"/>
              <a:t>16</a:t>
            </a:fld>
            <a:endParaRPr lang="en-GB"/>
          </a:p>
        </p:txBody>
      </p:sp>
    </p:spTree>
    <p:extLst>
      <p:ext uri="{BB962C8B-B14F-4D97-AF65-F5344CB8AC3E}">
        <p14:creationId xmlns:p14="http://schemas.microsoft.com/office/powerpoint/2010/main" val="127183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D19D8-86BF-475B-A21D-71BE2238BC73}" type="slidenum">
              <a:rPr lang="en-GB" smtClean="0"/>
              <a:t>20</a:t>
            </a:fld>
            <a:endParaRPr lang="en-GB"/>
          </a:p>
        </p:txBody>
      </p:sp>
    </p:spTree>
    <p:extLst>
      <p:ext uri="{BB962C8B-B14F-4D97-AF65-F5344CB8AC3E}">
        <p14:creationId xmlns:p14="http://schemas.microsoft.com/office/powerpoint/2010/main" val="409797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D19D8-86BF-475B-A21D-71BE2238BC73}" type="slidenum">
              <a:rPr lang="en-GB" smtClean="0"/>
              <a:t>22</a:t>
            </a:fld>
            <a:endParaRPr lang="en-GB"/>
          </a:p>
        </p:txBody>
      </p:sp>
    </p:spTree>
    <p:extLst>
      <p:ext uri="{BB962C8B-B14F-4D97-AF65-F5344CB8AC3E}">
        <p14:creationId xmlns:p14="http://schemas.microsoft.com/office/powerpoint/2010/main" val="103027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D19D8-86BF-475B-A21D-71BE2238BC73}" type="slidenum">
              <a:rPr lang="en-GB" smtClean="0"/>
              <a:t>2</a:t>
            </a:fld>
            <a:endParaRPr lang="en-GB"/>
          </a:p>
        </p:txBody>
      </p:sp>
    </p:spTree>
    <p:extLst>
      <p:ext uri="{BB962C8B-B14F-4D97-AF65-F5344CB8AC3E}">
        <p14:creationId xmlns:p14="http://schemas.microsoft.com/office/powerpoint/2010/main" val="374963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D19D8-86BF-475B-A21D-71BE2238BC73}" type="slidenum">
              <a:rPr lang="en-GB" smtClean="0"/>
              <a:t>4</a:t>
            </a:fld>
            <a:endParaRPr lang="en-GB"/>
          </a:p>
        </p:txBody>
      </p:sp>
    </p:spTree>
    <p:extLst>
      <p:ext uri="{BB962C8B-B14F-4D97-AF65-F5344CB8AC3E}">
        <p14:creationId xmlns:p14="http://schemas.microsoft.com/office/powerpoint/2010/main" val="108270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D19D8-86BF-475B-A21D-71BE2238BC73}" type="slidenum">
              <a:rPr lang="en-GB" smtClean="0"/>
              <a:t>6</a:t>
            </a:fld>
            <a:endParaRPr lang="en-GB"/>
          </a:p>
        </p:txBody>
      </p:sp>
    </p:spTree>
    <p:extLst>
      <p:ext uri="{BB962C8B-B14F-4D97-AF65-F5344CB8AC3E}">
        <p14:creationId xmlns:p14="http://schemas.microsoft.com/office/powerpoint/2010/main" val="55968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D19D8-86BF-475B-A21D-71BE2238BC73}" type="slidenum">
              <a:rPr lang="en-GB" smtClean="0"/>
              <a:t>8</a:t>
            </a:fld>
            <a:endParaRPr lang="en-GB"/>
          </a:p>
        </p:txBody>
      </p:sp>
    </p:spTree>
    <p:extLst>
      <p:ext uri="{BB962C8B-B14F-4D97-AF65-F5344CB8AC3E}">
        <p14:creationId xmlns:p14="http://schemas.microsoft.com/office/powerpoint/2010/main" val="3760404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D19D8-86BF-475B-A21D-71BE2238BC73}" type="slidenum">
              <a:rPr lang="en-GB" smtClean="0"/>
              <a:t>10</a:t>
            </a:fld>
            <a:endParaRPr lang="en-GB"/>
          </a:p>
        </p:txBody>
      </p:sp>
    </p:spTree>
    <p:extLst>
      <p:ext uri="{BB962C8B-B14F-4D97-AF65-F5344CB8AC3E}">
        <p14:creationId xmlns:p14="http://schemas.microsoft.com/office/powerpoint/2010/main" val="182074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D19D8-86BF-475B-A21D-71BE2238BC73}" type="slidenum">
              <a:rPr lang="en-GB" smtClean="0"/>
              <a:t>12</a:t>
            </a:fld>
            <a:endParaRPr lang="en-GB"/>
          </a:p>
        </p:txBody>
      </p:sp>
    </p:spTree>
    <p:extLst>
      <p:ext uri="{BB962C8B-B14F-4D97-AF65-F5344CB8AC3E}">
        <p14:creationId xmlns:p14="http://schemas.microsoft.com/office/powerpoint/2010/main" val="223939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D19D8-86BF-475B-A21D-71BE2238BC73}" type="slidenum">
              <a:rPr lang="en-GB" smtClean="0"/>
              <a:t>13</a:t>
            </a:fld>
            <a:endParaRPr lang="en-GB"/>
          </a:p>
        </p:txBody>
      </p:sp>
    </p:spTree>
    <p:extLst>
      <p:ext uri="{BB962C8B-B14F-4D97-AF65-F5344CB8AC3E}">
        <p14:creationId xmlns:p14="http://schemas.microsoft.com/office/powerpoint/2010/main" val="316961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D19D8-86BF-475B-A21D-71BE2238BC73}" type="slidenum">
              <a:rPr lang="en-GB" smtClean="0"/>
              <a:t>14</a:t>
            </a:fld>
            <a:endParaRPr lang="en-GB"/>
          </a:p>
        </p:txBody>
      </p:sp>
    </p:spTree>
    <p:extLst>
      <p:ext uri="{BB962C8B-B14F-4D97-AF65-F5344CB8AC3E}">
        <p14:creationId xmlns:p14="http://schemas.microsoft.com/office/powerpoint/2010/main" val="152348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977BB3-DE0E-4675-AE33-9A3C58016743}"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181966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977BB3-DE0E-4675-AE33-9A3C58016743}"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97271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977BB3-DE0E-4675-AE33-9A3C58016743}"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151067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977BB3-DE0E-4675-AE33-9A3C58016743}"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171143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977BB3-DE0E-4675-AE33-9A3C58016743}" type="datetimeFigureOut">
              <a:rPr lang="en-GB" smtClean="0"/>
              <a:t>08/02/2024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371749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977BB3-DE0E-4675-AE33-9A3C58016743}" type="datetimeFigureOut">
              <a:rPr lang="en-GB" smtClean="0"/>
              <a:t>08/02/2024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427736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977BB3-DE0E-4675-AE33-9A3C58016743}" type="datetimeFigureOut">
              <a:rPr lang="en-GB" smtClean="0"/>
              <a:t>08/02/2024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346462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977BB3-DE0E-4675-AE33-9A3C58016743}" type="datetimeFigureOut">
              <a:rPr lang="en-GB" smtClean="0"/>
              <a:t>08/02/2024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309450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77BB3-DE0E-4675-AE33-9A3C58016743}" type="datetimeFigureOut">
              <a:rPr lang="en-GB" smtClean="0"/>
              <a:t>08/02/2024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158663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977BB3-DE0E-4675-AE33-9A3C58016743}" type="datetimeFigureOut">
              <a:rPr lang="en-GB" smtClean="0"/>
              <a:t>08/02/2024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232730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977BB3-DE0E-4675-AE33-9A3C58016743}" type="datetimeFigureOut">
              <a:rPr lang="en-GB" smtClean="0"/>
              <a:t>08/02/2024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40E61C-88AF-4FFB-8E38-310C65EB3570}" type="slidenum">
              <a:rPr lang="en-GB" smtClean="0"/>
              <a:t>‹#›</a:t>
            </a:fld>
            <a:endParaRPr lang="en-GB"/>
          </a:p>
        </p:txBody>
      </p:sp>
    </p:spTree>
    <p:extLst>
      <p:ext uri="{BB962C8B-B14F-4D97-AF65-F5344CB8AC3E}">
        <p14:creationId xmlns:p14="http://schemas.microsoft.com/office/powerpoint/2010/main" val="235830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77BB3-DE0E-4675-AE33-9A3C58016743}" type="datetimeFigureOut">
              <a:rPr lang="en-GB" smtClean="0"/>
              <a:t>08/02/2024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0E61C-88AF-4FFB-8E38-310C65EB3570}" type="slidenum">
              <a:rPr lang="en-GB" smtClean="0"/>
              <a:t>‹#›</a:t>
            </a:fld>
            <a:endParaRPr lang="en-GB"/>
          </a:p>
        </p:txBody>
      </p:sp>
    </p:spTree>
    <p:extLst>
      <p:ext uri="{BB962C8B-B14F-4D97-AF65-F5344CB8AC3E}">
        <p14:creationId xmlns:p14="http://schemas.microsoft.com/office/powerpoint/2010/main" val="127470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daylesford.com/discover/about-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ows in a field&#10;&#10;Description automatically generated with medium confidence">
            <a:extLst>
              <a:ext uri="{FF2B5EF4-FFF2-40B4-BE49-F238E27FC236}">
                <a16:creationId xmlns:a16="http://schemas.microsoft.com/office/drawing/2014/main" id="{144DEE9A-1A33-7E1B-9A5A-8DAA65DAD138}"/>
              </a:ext>
            </a:extLst>
          </p:cNvPr>
          <p:cNvPicPr>
            <a:picLocks noChangeAspect="1"/>
          </p:cNvPicPr>
          <p:nvPr/>
        </p:nvPicPr>
        <p:blipFill rotWithShape="1">
          <a:blip r:embed="rId3">
            <a:extLst>
              <a:ext uri="{28A0092B-C50C-407E-A947-70E740481C1C}">
                <a14:useLocalDpi xmlns:a14="http://schemas.microsoft.com/office/drawing/2010/main" val="0"/>
              </a:ext>
            </a:extLst>
          </a:blip>
          <a:srcRect l="2867" t="19487" r="4350" b="2384"/>
          <a:stretch/>
        </p:blipFill>
        <p:spPr>
          <a:xfrm>
            <a:off x="-1" y="0"/>
            <a:ext cx="12201257" cy="6899190"/>
          </a:xfrm>
          <a:prstGeom prst="rect">
            <a:avLst/>
          </a:prstGeom>
        </p:spPr>
      </p:pic>
      <p:sp>
        <p:nvSpPr>
          <p:cNvPr id="42" name="Rectangle 4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DAEA93-A323-075E-DD62-BBACEC93B2E5}"/>
              </a:ext>
            </a:extLst>
          </p:cNvPr>
          <p:cNvSpPr/>
          <p:nvPr/>
        </p:nvSpPr>
        <p:spPr>
          <a:xfrm>
            <a:off x="0" y="0"/>
            <a:ext cx="12188951" cy="6899190"/>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D2BC9D69-8F00-EF49-4920-D2B599E10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438" y="2112739"/>
            <a:ext cx="4375124" cy="634459"/>
          </a:xfrm>
          <a:prstGeom prst="rect">
            <a:avLst/>
          </a:prstGeom>
        </p:spPr>
      </p:pic>
      <p:sp>
        <p:nvSpPr>
          <p:cNvPr id="8" name="TextBox 7">
            <a:extLst>
              <a:ext uri="{FF2B5EF4-FFF2-40B4-BE49-F238E27FC236}">
                <a16:creationId xmlns:a16="http://schemas.microsoft.com/office/drawing/2014/main" id="{32FE9AC9-CF0C-A533-BD6A-5240FC520A47}"/>
              </a:ext>
            </a:extLst>
          </p:cNvPr>
          <p:cNvSpPr txBox="1"/>
          <p:nvPr/>
        </p:nvSpPr>
        <p:spPr>
          <a:xfrm>
            <a:off x="-3046" y="2751624"/>
            <a:ext cx="12201257" cy="2102755"/>
          </a:xfrm>
          <a:prstGeom prst="rect">
            <a:avLst/>
          </a:prstGeom>
          <a:noFill/>
        </p:spPr>
        <p:txBody>
          <a:bodyPr wrap="square" rtlCol="0">
            <a:spAutoFit/>
          </a:bodyPr>
          <a:lstStyle/>
          <a:p>
            <a:pPr algn="ctr">
              <a:lnSpc>
                <a:spcPct val="150000"/>
              </a:lnSpc>
            </a:pPr>
            <a:r>
              <a:rPr lang="en-US" sz="6500" spc="600" dirty="0">
                <a:solidFill>
                  <a:schemeClr val="bg1"/>
                </a:solidFill>
                <a:latin typeface="Trade Gothic Next Light" panose="020B0403040303020004" pitchFamily="34" charset="0"/>
              </a:rPr>
              <a:t>FUTURE FOODIE</a:t>
            </a:r>
          </a:p>
          <a:p>
            <a:pPr algn="ctr">
              <a:lnSpc>
                <a:spcPct val="150000"/>
              </a:lnSpc>
            </a:pPr>
            <a:r>
              <a:rPr lang="en-US" sz="2200" spc="600" dirty="0">
                <a:solidFill>
                  <a:schemeClr val="bg1"/>
                </a:solidFill>
                <a:latin typeface="Trade Gothic Next Light" panose="020B0403040303020004" pitchFamily="34" charset="0"/>
              </a:rPr>
              <a:t>INTERNSHIP PROGRAMME</a:t>
            </a:r>
          </a:p>
        </p:txBody>
      </p:sp>
    </p:spTree>
    <p:extLst>
      <p:ext uri="{BB962C8B-B14F-4D97-AF65-F5344CB8AC3E}">
        <p14:creationId xmlns:p14="http://schemas.microsoft.com/office/powerpoint/2010/main" val="2820454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EA3F37-0E1C-577A-16A0-132030F25ED1}"/>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4F6D0-D7D7-9604-E549-43D2485AF63E}"/>
              </a:ext>
            </a:extLst>
          </p:cNvPr>
          <p:cNvSpPr>
            <a:spLocks noGrp="1"/>
          </p:cNvSpPr>
          <p:nvPr>
            <p:ph type="title"/>
          </p:nvPr>
        </p:nvSpPr>
        <p:spPr>
          <a:xfrm>
            <a:off x="1" y="1448374"/>
            <a:ext cx="7196390" cy="1291570"/>
          </a:xfrm>
        </p:spPr>
        <p:txBody>
          <a:bodyPr>
            <a:noAutofit/>
          </a:bodyPr>
          <a:lstStyle/>
          <a:p>
            <a:pPr algn="ctr">
              <a:lnSpc>
                <a:spcPct val="100000"/>
              </a:lnSpc>
            </a:pPr>
            <a:r>
              <a:rPr lang="en-GB" sz="2000" spc="300" dirty="0">
                <a:solidFill>
                  <a:srgbClr val="3E2B2F"/>
                </a:solidFill>
                <a:latin typeface="Trade Gothic Next Light" panose="020B0403040303020004" pitchFamily="34" charset="0"/>
              </a:rPr>
              <a:t>THE CREAMERY</a:t>
            </a:r>
          </a:p>
        </p:txBody>
      </p:sp>
      <p:sp>
        <p:nvSpPr>
          <p:cNvPr id="3" name="Content Placeholder 2">
            <a:extLst>
              <a:ext uri="{FF2B5EF4-FFF2-40B4-BE49-F238E27FC236}">
                <a16:creationId xmlns:a16="http://schemas.microsoft.com/office/drawing/2014/main" id="{F2140720-E52F-39D8-BF1F-379BE94E38EE}"/>
              </a:ext>
            </a:extLst>
          </p:cNvPr>
          <p:cNvSpPr>
            <a:spLocks noGrp="1"/>
          </p:cNvSpPr>
          <p:nvPr>
            <p:ph idx="1"/>
          </p:nvPr>
        </p:nvSpPr>
        <p:spPr>
          <a:xfrm>
            <a:off x="-1" y="2739944"/>
            <a:ext cx="7196390" cy="3347634"/>
          </a:xfrm>
        </p:spPr>
        <p:txBody>
          <a:bodyPr anchor="t">
            <a:normAutofit/>
          </a:bodyPr>
          <a:lstStyle/>
          <a:p>
            <a:pPr marL="0" indent="0" algn="ctr">
              <a:buNone/>
            </a:pPr>
            <a:r>
              <a:rPr lang="en-US" sz="1600" dirty="0">
                <a:solidFill>
                  <a:srgbClr val="3E2B2F"/>
                </a:solidFill>
                <a:latin typeface="Trade Gothic Next Light" panose="020B0403040303020004" pitchFamily="34" charset="0"/>
              </a:rPr>
              <a:t>Peter </a:t>
            </a:r>
            <a:r>
              <a:rPr lang="en-US" sz="1600" dirty="0" err="1">
                <a:solidFill>
                  <a:srgbClr val="3E2B2F"/>
                </a:solidFill>
                <a:latin typeface="Trade Gothic Next Light" panose="020B0403040303020004" pitchFamily="34" charset="0"/>
              </a:rPr>
              <a:t>Kindel</a:t>
            </a:r>
            <a:r>
              <a:rPr lang="en-US" sz="1600" dirty="0">
                <a:solidFill>
                  <a:srgbClr val="3E2B2F"/>
                </a:solidFill>
                <a:latin typeface="Trade Gothic Next Light" panose="020B0403040303020004" pitchFamily="34" charset="0"/>
              </a:rPr>
              <a:t> heads our Daylesford creamery, where we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make 10 different types of award-winning cheese. </a:t>
            </a:r>
          </a:p>
          <a:p>
            <a:pPr marL="0" indent="0" algn="ctr">
              <a:buNone/>
            </a:pPr>
            <a:r>
              <a:rPr lang="en-US" sz="1600" dirty="0">
                <a:solidFill>
                  <a:srgbClr val="3E2B2F"/>
                </a:solidFill>
                <a:latin typeface="Trade Gothic Next Light" panose="020B0403040303020004" pitchFamily="34" charset="0"/>
              </a:rPr>
              <a:t>Our Friesian diary heard are milked a stones-throw away</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from the creamery and we use their milk for a range of products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including cheese, yoghurt, kefir and butter. </a:t>
            </a:r>
          </a:p>
          <a:p>
            <a:pPr marL="0" indent="0" algn="ctr">
              <a:buNone/>
            </a:pPr>
            <a:r>
              <a:rPr lang="en-US" sz="1600" dirty="0">
                <a:solidFill>
                  <a:srgbClr val="3E2B2F"/>
                </a:solidFill>
                <a:latin typeface="Trade Gothic Next Light" panose="020B0403040303020004" pitchFamily="34" charset="0"/>
              </a:rPr>
              <a:t>Over 6 weeks you will spend time learning the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different production processes for each of these products. </a:t>
            </a:r>
          </a:p>
          <a:p>
            <a:pPr marL="0" indent="0" algn="ctr">
              <a:buNone/>
            </a:pPr>
            <a:r>
              <a:rPr lang="en-US" sz="1600" dirty="0">
                <a:solidFill>
                  <a:srgbClr val="3E2B2F"/>
                </a:solidFill>
                <a:latin typeface="Trade Gothic Next Light" panose="020B0403040303020004" pitchFamily="34" charset="0"/>
              </a:rPr>
              <a:t>You will get an insight into a cheesemaker's world. </a:t>
            </a:r>
          </a:p>
        </p:txBody>
      </p:sp>
      <p:sp>
        <p:nvSpPr>
          <p:cNvPr id="10" name="Oval 9">
            <a:extLst>
              <a:ext uri="{FF2B5EF4-FFF2-40B4-BE49-F238E27FC236}">
                <a16:creationId xmlns:a16="http://schemas.microsoft.com/office/drawing/2014/main" id="{14C80199-8688-16EF-50B1-78559B72018E}"/>
              </a:ext>
            </a:extLst>
          </p:cNvPr>
          <p:cNvSpPr/>
          <p:nvPr/>
        </p:nvSpPr>
        <p:spPr>
          <a:xfrm>
            <a:off x="333773"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A1AA467-E35A-A1B6-6F39-E20863B815CF}"/>
              </a:ext>
            </a:extLst>
          </p:cNvPr>
          <p:cNvSpPr txBox="1">
            <a:spLocks/>
          </p:cNvSpPr>
          <p:nvPr/>
        </p:nvSpPr>
        <p:spPr>
          <a:xfrm>
            <a:off x="264097"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accent1">
                    <a:lumMod val="20000"/>
                    <a:lumOff val="80000"/>
                  </a:schemeClr>
                </a:solidFill>
                <a:latin typeface="Trade Gothic Next Cond" panose="020B0506040303020004" pitchFamily="34" charset="0"/>
              </a:rPr>
              <a:t>6</a:t>
            </a:r>
          </a:p>
        </p:txBody>
      </p:sp>
      <p:sp>
        <p:nvSpPr>
          <p:cNvPr id="12" name="Content Placeholder 2">
            <a:extLst>
              <a:ext uri="{FF2B5EF4-FFF2-40B4-BE49-F238E27FC236}">
                <a16:creationId xmlns:a16="http://schemas.microsoft.com/office/drawing/2014/main" id="{DEC8383F-9935-C301-E100-C2244F849903}"/>
              </a:ext>
            </a:extLst>
          </p:cNvPr>
          <p:cNvSpPr txBox="1">
            <a:spLocks/>
          </p:cNvSpPr>
          <p:nvPr/>
        </p:nvSpPr>
        <p:spPr>
          <a:xfrm>
            <a:off x="283066"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16" name="Picture 15" descr="A picture containing indoor, warehouse&#10;&#10;Description automatically generated">
            <a:extLst>
              <a:ext uri="{FF2B5EF4-FFF2-40B4-BE49-F238E27FC236}">
                <a16:creationId xmlns:a16="http://schemas.microsoft.com/office/drawing/2014/main" id="{5328091A-A739-1C8D-68B1-6C1B83798959}"/>
              </a:ext>
            </a:extLst>
          </p:cNvPr>
          <p:cNvPicPr>
            <a:picLocks noChangeAspect="1"/>
          </p:cNvPicPr>
          <p:nvPr/>
        </p:nvPicPr>
        <p:blipFill rotWithShape="1">
          <a:blip r:embed="rId3">
            <a:extLst>
              <a:ext uri="{28A0092B-C50C-407E-A947-70E740481C1C}">
                <a14:useLocalDpi xmlns:a14="http://schemas.microsoft.com/office/drawing/2010/main" val="0"/>
              </a:ext>
            </a:extLst>
          </a:blip>
          <a:srcRect l="47339" t="1565" r="3685"/>
          <a:stretch/>
        </p:blipFill>
        <p:spPr>
          <a:xfrm>
            <a:off x="7204855" y="330200"/>
            <a:ext cx="4627105" cy="6197600"/>
          </a:xfrm>
          <a:prstGeom prst="rect">
            <a:avLst/>
          </a:prstGeom>
        </p:spPr>
      </p:pic>
    </p:spTree>
    <p:extLst>
      <p:ext uri="{BB962C8B-B14F-4D97-AF65-F5344CB8AC3E}">
        <p14:creationId xmlns:p14="http://schemas.microsoft.com/office/powerpoint/2010/main" val="372358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37CC00-FE1E-7D59-448E-B5533AFADC82}"/>
              </a:ext>
            </a:extLst>
          </p:cNvPr>
          <p:cNvSpPr/>
          <p:nvPr/>
        </p:nvSpPr>
        <p:spPr>
          <a:xfrm>
            <a:off x="0" y="0"/>
            <a:ext cx="12192000" cy="6858000"/>
          </a:xfrm>
          <a:prstGeom prst="rect">
            <a:avLst/>
          </a:prstGeom>
          <a:solidFill>
            <a:srgbClr val="DE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a:extLst>
              <a:ext uri="{FF2B5EF4-FFF2-40B4-BE49-F238E27FC236}">
                <a16:creationId xmlns:a16="http://schemas.microsoft.com/office/drawing/2014/main" id="{3798B9D7-79C2-B234-233A-6F1276D523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5001028" y="1212704"/>
            <a:ext cx="7196390"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rgbClr val="3E2B2F"/>
                </a:solidFill>
                <a:latin typeface="Trade Gothic Next Light" panose="020B0403040303020004" pitchFamily="34" charset="0"/>
              </a:rPr>
              <a:t>THE KITCHENS</a:t>
            </a:r>
          </a:p>
        </p:txBody>
      </p:sp>
      <p:sp>
        <p:nvSpPr>
          <p:cNvPr id="7" name="Content Placeholder 2">
            <a:extLst>
              <a:ext uri="{FF2B5EF4-FFF2-40B4-BE49-F238E27FC236}">
                <a16:creationId xmlns:a16="http://schemas.microsoft.com/office/drawing/2014/main" id="{A2BF711E-ED9F-F049-6D73-383DEB534DDF}"/>
              </a:ext>
            </a:extLst>
          </p:cNvPr>
          <p:cNvSpPr txBox="1">
            <a:spLocks/>
          </p:cNvSpPr>
          <p:nvPr/>
        </p:nvSpPr>
        <p:spPr>
          <a:xfrm>
            <a:off x="5001026" y="2504274"/>
            <a:ext cx="7196390" cy="40235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rgbClr val="3E2B2F"/>
                </a:solidFill>
                <a:latin typeface="Trade Gothic Next Light" panose="020B0403040303020004" pitchFamily="34" charset="0"/>
              </a:rPr>
              <a:t>You will spend 9 weeks in the Daylesford Kitchens,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with 3 weeks in each kitchen. </a:t>
            </a:r>
          </a:p>
          <a:p>
            <a:pPr marL="0" indent="0" algn="ctr">
              <a:buNone/>
            </a:pPr>
            <a:r>
              <a:rPr lang="en-US" sz="1600" b="1" spc="300" dirty="0">
                <a:solidFill>
                  <a:srgbClr val="3E2B2F"/>
                </a:solidFill>
                <a:latin typeface="Trade Gothic Next Cond" panose="020B0506040303020004" pitchFamily="34" charset="0"/>
              </a:rPr>
              <a:t>OLD SPOT: </a:t>
            </a:r>
            <a:r>
              <a:rPr lang="en-US" sz="1600" dirty="0">
                <a:solidFill>
                  <a:srgbClr val="3E2B2F"/>
                </a:solidFill>
                <a:latin typeface="Trade Gothic Next Light" panose="020B0403040303020004" pitchFamily="34" charset="0"/>
              </a:rPr>
              <a:t>This is a service kitchen which has a wood fire oven.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Pizzas are hand spun and fresh seasonal pasta dishes are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served to make your tastebuds tingle. </a:t>
            </a:r>
          </a:p>
          <a:p>
            <a:pPr marL="0" indent="0" algn="ctr">
              <a:buNone/>
            </a:pPr>
            <a:r>
              <a:rPr lang="en-US" sz="1600" b="1" spc="300" dirty="0">
                <a:solidFill>
                  <a:srgbClr val="3E2B2F"/>
                </a:solidFill>
                <a:latin typeface="Trade Gothic Next Cond" panose="020B0506040303020004" pitchFamily="34" charset="0"/>
              </a:rPr>
              <a:t>THE TROUGH: </a:t>
            </a:r>
            <a:r>
              <a:rPr lang="en-US" sz="1600" dirty="0">
                <a:solidFill>
                  <a:srgbClr val="3E2B2F"/>
                </a:solidFill>
                <a:latin typeface="Trade Gothic Next Light" panose="020B0403040303020004" pitchFamily="34" charset="0"/>
              </a:rPr>
              <a:t>Like the Old Spot, the Trough provides gastro meals to our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customers. Here you will be involved in prepping as well as on service. </a:t>
            </a:r>
          </a:p>
          <a:p>
            <a:pPr marL="0" indent="0" algn="ctr">
              <a:buNone/>
            </a:pPr>
            <a:r>
              <a:rPr lang="en-US" sz="1600" b="1" spc="300" dirty="0">
                <a:solidFill>
                  <a:srgbClr val="3E2B2F"/>
                </a:solidFill>
                <a:latin typeface="Trade Gothic Next Cond" panose="020B0506040303020004" pitchFamily="34" charset="0"/>
              </a:rPr>
              <a:t>EVENTS KITCHEN: </a:t>
            </a:r>
            <a:r>
              <a:rPr lang="en-US" sz="1600" dirty="0">
                <a:solidFill>
                  <a:srgbClr val="3E2B2F"/>
                </a:solidFill>
                <a:latin typeface="Trade Gothic Next Light" panose="020B0403040303020004" pitchFamily="34" charset="0"/>
              </a:rPr>
              <a:t>The Events Kitchen could also be referred to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as the heart of the kitchens. Not only is it physically situated in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the middle of the </a:t>
            </a:r>
            <a:r>
              <a:rPr lang="en-US" sz="1600" dirty="0" err="1">
                <a:solidFill>
                  <a:srgbClr val="3E2B2F"/>
                </a:solidFill>
                <a:latin typeface="Trade Gothic Next Light" panose="020B0403040303020004" pitchFamily="34" charset="0"/>
              </a:rPr>
              <a:t>farmshop</a:t>
            </a:r>
            <a:r>
              <a:rPr lang="en-US" sz="1600" dirty="0">
                <a:solidFill>
                  <a:srgbClr val="3E2B2F"/>
                </a:solidFill>
                <a:latin typeface="Trade Gothic Next Light" panose="020B0403040303020004" pitchFamily="34" charset="0"/>
              </a:rPr>
              <a:t>, but it also provide a wealth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of dishes to the deli and service kitchens. </a:t>
            </a:r>
          </a:p>
          <a:p>
            <a:pPr marL="0" indent="0" algn="ctr">
              <a:buNone/>
            </a:pPr>
            <a:r>
              <a:rPr lang="en-US" sz="1600" dirty="0">
                <a:solidFill>
                  <a:srgbClr val="3E2B2F"/>
                </a:solidFill>
                <a:latin typeface="Trade Gothic Next Light" panose="020B0403040303020004" pitchFamily="34" charset="0"/>
              </a:rPr>
              <a:t>No question is a silly question in the kitchens!</a:t>
            </a:r>
          </a:p>
        </p:txBody>
      </p:sp>
      <p:sp>
        <p:nvSpPr>
          <p:cNvPr id="15" name="Oval 14">
            <a:extLst>
              <a:ext uri="{FF2B5EF4-FFF2-40B4-BE49-F238E27FC236}">
                <a16:creationId xmlns:a16="http://schemas.microsoft.com/office/drawing/2014/main" id="{561494A3-36AD-B1CC-201D-60F50B1B9BC3}"/>
              </a:ext>
            </a:extLst>
          </p:cNvPr>
          <p:cNvSpPr/>
          <p:nvPr/>
        </p:nvSpPr>
        <p:spPr>
          <a:xfrm>
            <a:off x="11211575"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BC8AA8F-0B74-383A-36FA-D3E4D13D07E6}"/>
              </a:ext>
            </a:extLst>
          </p:cNvPr>
          <p:cNvSpPr txBox="1">
            <a:spLocks/>
          </p:cNvSpPr>
          <p:nvPr/>
        </p:nvSpPr>
        <p:spPr>
          <a:xfrm>
            <a:off x="11141899"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DEDED4"/>
                </a:solidFill>
                <a:latin typeface="Trade Gothic Next Cond" panose="020B0506040303020004" pitchFamily="34" charset="0"/>
              </a:rPr>
              <a:t>9</a:t>
            </a:r>
          </a:p>
        </p:txBody>
      </p:sp>
      <p:sp>
        <p:nvSpPr>
          <p:cNvPr id="2" name="Content Placeholder 2">
            <a:extLst>
              <a:ext uri="{FF2B5EF4-FFF2-40B4-BE49-F238E27FC236}">
                <a16:creationId xmlns:a16="http://schemas.microsoft.com/office/drawing/2014/main" id="{59085700-FC0D-0FDE-586F-2DD76631A0E8}"/>
              </a:ext>
            </a:extLst>
          </p:cNvPr>
          <p:cNvSpPr txBox="1">
            <a:spLocks/>
          </p:cNvSpPr>
          <p:nvPr/>
        </p:nvSpPr>
        <p:spPr>
          <a:xfrm>
            <a:off x="11153024"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12" name="Picture 11" descr="A person eating a sandwich&#10;&#10;Description automatically generated with low confidence">
            <a:extLst>
              <a:ext uri="{FF2B5EF4-FFF2-40B4-BE49-F238E27FC236}">
                <a16:creationId xmlns:a16="http://schemas.microsoft.com/office/drawing/2014/main" id="{549B2C10-9653-D86A-A81F-071DC3EE4BA8}"/>
              </a:ext>
            </a:extLst>
          </p:cNvPr>
          <p:cNvPicPr>
            <a:picLocks noChangeAspect="1"/>
          </p:cNvPicPr>
          <p:nvPr/>
        </p:nvPicPr>
        <p:blipFill rotWithShape="1">
          <a:blip r:embed="rId2">
            <a:extLst>
              <a:ext uri="{28A0092B-C50C-407E-A947-70E740481C1C}">
                <a14:useLocalDpi xmlns:a14="http://schemas.microsoft.com/office/drawing/2010/main" val="0"/>
              </a:ext>
            </a:extLst>
          </a:blip>
          <a:srcRect t="3414" b="7781"/>
          <a:stretch/>
        </p:blipFill>
        <p:spPr>
          <a:xfrm>
            <a:off x="343103" y="330198"/>
            <a:ext cx="4661798" cy="6197601"/>
          </a:xfrm>
          <a:prstGeom prst="rect">
            <a:avLst/>
          </a:prstGeom>
        </p:spPr>
      </p:pic>
    </p:spTree>
    <p:extLst>
      <p:ext uri="{BB962C8B-B14F-4D97-AF65-F5344CB8AC3E}">
        <p14:creationId xmlns:p14="http://schemas.microsoft.com/office/powerpoint/2010/main" val="418319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EFE0FE-28E9-C764-BDEC-65E92BCC2ECD}"/>
              </a:ext>
            </a:extLst>
          </p:cNvPr>
          <p:cNvSpPr/>
          <p:nvPr/>
        </p:nvSpPr>
        <p:spPr>
          <a:xfrm>
            <a:off x="0" y="0"/>
            <a:ext cx="12192000" cy="6858000"/>
          </a:xfrm>
          <a:prstGeom prst="rect">
            <a:avLst/>
          </a:prstGeom>
          <a:solidFill>
            <a:srgbClr val="F6D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4F6D0-D7D7-9604-E549-43D2485AF63E}"/>
              </a:ext>
            </a:extLst>
          </p:cNvPr>
          <p:cNvSpPr>
            <a:spLocks noGrp="1"/>
          </p:cNvSpPr>
          <p:nvPr>
            <p:ph type="title"/>
          </p:nvPr>
        </p:nvSpPr>
        <p:spPr>
          <a:xfrm>
            <a:off x="1" y="1448374"/>
            <a:ext cx="7196390" cy="1291570"/>
          </a:xfrm>
        </p:spPr>
        <p:txBody>
          <a:bodyPr>
            <a:noAutofit/>
          </a:bodyPr>
          <a:lstStyle/>
          <a:p>
            <a:pPr algn="ctr">
              <a:lnSpc>
                <a:spcPct val="100000"/>
              </a:lnSpc>
            </a:pPr>
            <a:r>
              <a:rPr lang="en-GB" sz="2000" spc="300" dirty="0">
                <a:solidFill>
                  <a:srgbClr val="3E2B2F"/>
                </a:solidFill>
                <a:latin typeface="Trade Gothic Next Light" panose="020B0403040303020004" pitchFamily="34" charset="0"/>
              </a:rPr>
              <a:t>THE COOKERY SCHOOL</a:t>
            </a:r>
          </a:p>
        </p:txBody>
      </p:sp>
      <p:sp>
        <p:nvSpPr>
          <p:cNvPr id="3" name="Content Placeholder 2">
            <a:extLst>
              <a:ext uri="{FF2B5EF4-FFF2-40B4-BE49-F238E27FC236}">
                <a16:creationId xmlns:a16="http://schemas.microsoft.com/office/drawing/2014/main" id="{F2140720-E52F-39D8-BF1F-379BE94E38EE}"/>
              </a:ext>
            </a:extLst>
          </p:cNvPr>
          <p:cNvSpPr>
            <a:spLocks noGrp="1"/>
          </p:cNvSpPr>
          <p:nvPr>
            <p:ph idx="1"/>
          </p:nvPr>
        </p:nvSpPr>
        <p:spPr>
          <a:xfrm>
            <a:off x="-1" y="2739944"/>
            <a:ext cx="7196390" cy="3787856"/>
          </a:xfrm>
        </p:spPr>
        <p:txBody>
          <a:bodyPr anchor="t">
            <a:normAutofit/>
          </a:bodyPr>
          <a:lstStyle/>
          <a:p>
            <a:pPr marL="0" indent="0" algn="ctr">
              <a:lnSpc>
                <a:spcPct val="110000"/>
              </a:lnSpc>
              <a:buNone/>
            </a:pPr>
            <a:r>
              <a:rPr lang="en-GB" sz="1600" dirty="0">
                <a:solidFill>
                  <a:srgbClr val="3E2B2F"/>
                </a:solidFill>
                <a:latin typeface="Trade Gothic Next Light" panose="020B0403040303020004" pitchFamily="34" charset="0"/>
              </a:rPr>
              <a:t>Our Cookery School teaches our customers how to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become masters of seasonal cooking. </a:t>
            </a:r>
          </a:p>
          <a:p>
            <a:pPr marL="0" indent="0" algn="ctr">
              <a:lnSpc>
                <a:spcPct val="110000"/>
              </a:lnSpc>
              <a:buNone/>
            </a:pPr>
            <a:r>
              <a:rPr lang="en-GB" sz="1600" dirty="0">
                <a:solidFill>
                  <a:srgbClr val="3E2B2F"/>
                </a:solidFill>
                <a:latin typeface="Trade Gothic Next Light" panose="020B0403040303020004" pitchFamily="34" charset="0"/>
              </a:rPr>
              <a:t>You will spend 6 weeks immersed in a variety of classes which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range from, Seasonal dinner parties, Butchery, Pastry, Food and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Nutrition, Game, Farm to Fork and Chef’s Tables. This will expose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you to an advanced level of cookery knowledge that you will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not ordinarily find elsewhere.</a:t>
            </a:r>
          </a:p>
          <a:p>
            <a:pPr marL="0" indent="0" algn="ctr">
              <a:lnSpc>
                <a:spcPct val="110000"/>
              </a:lnSpc>
              <a:buNone/>
            </a:pPr>
            <a:r>
              <a:rPr lang="en-GB" sz="1600" dirty="0">
                <a:solidFill>
                  <a:srgbClr val="3E2B2F"/>
                </a:solidFill>
                <a:latin typeface="Trade Gothic Next Light" panose="020B0403040303020004" pitchFamily="34" charset="0"/>
              </a:rPr>
              <a:t>You will work alongside an experienced culinary team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including head tutor James Devonshire to prepare and set up the running of the classes. </a:t>
            </a:r>
          </a:p>
          <a:p>
            <a:pPr marL="0" indent="0" algn="ctr">
              <a:buNone/>
            </a:pPr>
            <a:endParaRPr lang="en-US" sz="1600" dirty="0">
              <a:solidFill>
                <a:srgbClr val="3E2B2F"/>
              </a:solidFill>
              <a:latin typeface="Trade Gothic Next Light" panose="020B0403040303020004" pitchFamily="34" charset="0"/>
            </a:endParaRPr>
          </a:p>
        </p:txBody>
      </p:sp>
      <p:sp>
        <p:nvSpPr>
          <p:cNvPr id="10" name="Oval 9">
            <a:extLst>
              <a:ext uri="{FF2B5EF4-FFF2-40B4-BE49-F238E27FC236}">
                <a16:creationId xmlns:a16="http://schemas.microsoft.com/office/drawing/2014/main" id="{14C80199-8688-16EF-50B1-78559B72018E}"/>
              </a:ext>
            </a:extLst>
          </p:cNvPr>
          <p:cNvSpPr/>
          <p:nvPr/>
        </p:nvSpPr>
        <p:spPr>
          <a:xfrm>
            <a:off x="333773"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A1AA467-E35A-A1B6-6F39-E20863B815CF}"/>
              </a:ext>
            </a:extLst>
          </p:cNvPr>
          <p:cNvSpPr txBox="1">
            <a:spLocks/>
          </p:cNvSpPr>
          <p:nvPr/>
        </p:nvSpPr>
        <p:spPr>
          <a:xfrm>
            <a:off x="264097"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F6DDC6"/>
                </a:solidFill>
                <a:latin typeface="Trade Gothic Next Cond" panose="020B0506040303020004" pitchFamily="34" charset="0"/>
              </a:rPr>
              <a:t>6</a:t>
            </a:r>
          </a:p>
        </p:txBody>
      </p:sp>
      <p:sp>
        <p:nvSpPr>
          <p:cNvPr id="12" name="Content Placeholder 2">
            <a:extLst>
              <a:ext uri="{FF2B5EF4-FFF2-40B4-BE49-F238E27FC236}">
                <a16:creationId xmlns:a16="http://schemas.microsoft.com/office/drawing/2014/main" id="{DEC8383F-9935-C301-E100-C2244F849903}"/>
              </a:ext>
            </a:extLst>
          </p:cNvPr>
          <p:cNvSpPr txBox="1">
            <a:spLocks/>
          </p:cNvSpPr>
          <p:nvPr/>
        </p:nvSpPr>
        <p:spPr>
          <a:xfrm>
            <a:off x="283066"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6" name="Content Placeholder 9" descr="A picture containing person, indoor&#10;&#10;Description automatically generated">
            <a:extLst>
              <a:ext uri="{FF2B5EF4-FFF2-40B4-BE49-F238E27FC236}">
                <a16:creationId xmlns:a16="http://schemas.microsoft.com/office/drawing/2014/main" id="{B962125E-A305-E21E-03AC-496189AC2A25}"/>
              </a:ext>
            </a:extLst>
          </p:cNvPr>
          <p:cNvPicPr>
            <a:picLocks noChangeAspect="1"/>
          </p:cNvPicPr>
          <p:nvPr/>
        </p:nvPicPr>
        <p:blipFill rotWithShape="1">
          <a:blip r:embed="rId3">
            <a:extLst>
              <a:ext uri="{28A0092B-C50C-407E-A947-70E740481C1C}">
                <a14:useLocalDpi xmlns:a14="http://schemas.microsoft.com/office/drawing/2010/main" val="0"/>
              </a:ext>
            </a:extLst>
          </a:blip>
          <a:srcRect t="19683" r="2" b="4976"/>
          <a:stretch/>
        </p:blipFill>
        <p:spPr>
          <a:xfrm>
            <a:off x="7204856" y="330200"/>
            <a:ext cx="4627104" cy="6197600"/>
          </a:xfrm>
          <a:prstGeom prst="rect">
            <a:avLst/>
          </a:prstGeom>
          <a:effectLst/>
        </p:spPr>
      </p:pic>
      <p:pic>
        <p:nvPicPr>
          <p:cNvPr id="9" name="Picture 8" descr="A picture containing food&#10;&#10;Description automatically generated">
            <a:extLst>
              <a:ext uri="{FF2B5EF4-FFF2-40B4-BE49-F238E27FC236}">
                <a16:creationId xmlns:a16="http://schemas.microsoft.com/office/drawing/2014/main" id="{AB944912-41B8-1B1D-135D-DA6671257C7A}"/>
              </a:ext>
            </a:extLst>
          </p:cNvPr>
          <p:cNvPicPr>
            <a:picLocks noChangeAspect="1"/>
          </p:cNvPicPr>
          <p:nvPr/>
        </p:nvPicPr>
        <p:blipFill rotWithShape="1">
          <a:blip r:embed="rId4">
            <a:extLst>
              <a:ext uri="{28A0092B-C50C-407E-A947-70E740481C1C}">
                <a14:useLocalDpi xmlns:a14="http://schemas.microsoft.com/office/drawing/2010/main" val="0"/>
              </a:ext>
            </a:extLst>
          </a:blip>
          <a:srcRect l="2593" t="7839" r="2939" b="7839"/>
          <a:stretch/>
        </p:blipFill>
        <p:spPr>
          <a:xfrm>
            <a:off x="7196389" y="330200"/>
            <a:ext cx="4627104" cy="6197600"/>
          </a:xfrm>
          <a:prstGeom prst="rect">
            <a:avLst/>
          </a:prstGeom>
        </p:spPr>
      </p:pic>
    </p:spTree>
    <p:extLst>
      <p:ext uri="{BB962C8B-B14F-4D97-AF65-F5344CB8AC3E}">
        <p14:creationId xmlns:p14="http://schemas.microsoft.com/office/powerpoint/2010/main" val="364339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56D659-8257-DFDD-4011-35734C4774D3}"/>
              </a:ext>
            </a:extLst>
          </p:cNvPr>
          <p:cNvSpPr/>
          <p:nvPr/>
        </p:nvSpPr>
        <p:spPr>
          <a:xfrm>
            <a:off x="0" y="0"/>
            <a:ext cx="12192000" cy="6858000"/>
          </a:xfrm>
          <a:prstGeom prst="rect">
            <a:avLst/>
          </a:prstGeom>
          <a:solidFill>
            <a:srgbClr val="E8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a:extLst>
              <a:ext uri="{FF2B5EF4-FFF2-40B4-BE49-F238E27FC236}">
                <a16:creationId xmlns:a16="http://schemas.microsoft.com/office/drawing/2014/main" id="{3798B9D7-79C2-B234-233A-6F1276D523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5001028" y="1212704"/>
            <a:ext cx="7196390"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rgbClr val="3E2B2F"/>
                </a:solidFill>
                <a:latin typeface="Trade Gothic Next Light" panose="020B0403040303020004" pitchFamily="34" charset="0"/>
              </a:rPr>
              <a:t>THE DELI</a:t>
            </a:r>
          </a:p>
        </p:txBody>
      </p:sp>
      <p:sp>
        <p:nvSpPr>
          <p:cNvPr id="7" name="Content Placeholder 2">
            <a:extLst>
              <a:ext uri="{FF2B5EF4-FFF2-40B4-BE49-F238E27FC236}">
                <a16:creationId xmlns:a16="http://schemas.microsoft.com/office/drawing/2014/main" id="{A2BF711E-ED9F-F049-6D73-383DEB534DDF}"/>
              </a:ext>
            </a:extLst>
          </p:cNvPr>
          <p:cNvSpPr txBox="1">
            <a:spLocks/>
          </p:cNvSpPr>
          <p:nvPr/>
        </p:nvSpPr>
        <p:spPr>
          <a:xfrm>
            <a:off x="5001026" y="2504274"/>
            <a:ext cx="7196390" cy="40235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3E2B2F"/>
                </a:solidFill>
                <a:latin typeface="Trade Gothic Next Light" panose="020B0403040303020004" pitchFamily="34" charset="0"/>
              </a:rPr>
              <a:t>You will spend 3 weeks working with our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Delicatessen Team in the Farm Shop. </a:t>
            </a:r>
          </a:p>
          <a:p>
            <a:pPr marL="0" indent="0" algn="ctr">
              <a:buNone/>
            </a:pPr>
            <a:r>
              <a:rPr lang="en-GB" sz="1600" dirty="0">
                <a:solidFill>
                  <a:srgbClr val="3E2B2F"/>
                </a:solidFill>
                <a:latin typeface="Trade Gothic Next Light" panose="020B0403040303020004" pitchFamily="34" charset="0"/>
              </a:rPr>
              <a:t>The Deli showcases our artisan products in their glory and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here you will see first-hand customers buying the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products which you have made. </a:t>
            </a:r>
          </a:p>
          <a:p>
            <a:pPr marL="0" indent="0" algn="ctr">
              <a:buNone/>
            </a:pPr>
            <a:r>
              <a:rPr lang="en-GB" sz="1600" dirty="0">
                <a:solidFill>
                  <a:srgbClr val="3E2B2F"/>
                </a:solidFill>
                <a:latin typeface="Trade Gothic Next Light" panose="020B0403040303020004" pitchFamily="34" charset="0"/>
              </a:rPr>
              <a:t>Working front of house provides you with the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opportunity to engage with our customers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and tell the story of our products. </a:t>
            </a:r>
          </a:p>
          <a:p>
            <a:pPr marL="0" indent="0" algn="ctr">
              <a:buNone/>
            </a:pPr>
            <a:endParaRPr lang="en-US" sz="1600" dirty="0">
              <a:solidFill>
                <a:srgbClr val="3E2B2F"/>
              </a:solidFill>
              <a:latin typeface="Trade Gothic Next Light" panose="020B0403040303020004" pitchFamily="34" charset="0"/>
            </a:endParaRPr>
          </a:p>
        </p:txBody>
      </p:sp>
      <p:sp>
        <p:nvSpPr>
          <p:cNvPr id="15" name="Oval 14">
            <a:extLst>
              <a:ext uri="{FF2B5EF4-FFF2-40B4-BE49-F238E27FC236}">
                <a16:creationId xmlns:a16="http://schemas.microsoft.com/office/drawing/2014/main" id="{561494A3-36AD-B1CC-201D-60F50B1B9BC3}"/>
              </a:ext>
            </a:extLst>
          </p:cNvPr>
          <p:cNvSpPr/>
          <p:nvPr/>
        </p:nvSpPr>
        <p:spPr>
          <a:xfrm>
            <a:off x="11211575"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BC8AA8F-0B74-383A-36FA-D3E4D13D07E6}"/>
              </a:ext>
            </a:extLst>
          </p:cNvPr>
          <p:cNvSpPr txBox="1">
            <a:spLocks/>
          </p:cNvSpPr>
          <p:nvPr/>
        </p:nvSpPr>
        <p:spPr>
          <a:xfrm>
            <a:off x="11141899"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E8E5E9"/>
                </a:solidFill>
                <a:latin typeface="Trade Gothic Next Cond" panose="020B0506040303020004" pitchFamily="34" charset="0"/>
              </a:rPr>
              <a:t>3</a:t>
            </a:r>
          </a:p>
        </p:txBody>
      </p:sp>
      <p:sp>
        <p:nvSpPr>
          <p:cNvPr id="2" name="Content Placeholder 2">
            <a:extLst>
              <a:ext uri="{FF2B5EF4-FFF2-40B4-BE49-F238E27FC236}">
                <a16:creationId xmlns:a16="http://schemas.microsoft.com/office/drawing/2014/main" id="{59085700-FC0D-0FDE-586F-2DD76631A0E8}"/>
              </a:ext>
            </a:extLst>
          </p:cNvPr>
          <p:cNvSpPr txBox="1">
            <a:spLocks/>
          </p:cNvSpPr>
          <p:nvPr/>
        </p:nvSpPr>
        <p:spPr>
          <a:xfrm>
            <a:off x="11153024"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10" name="Picture 9" descr="A picture containing floor, indoor, furniture, area&#10;&#10;Description automatically generated">
            <a:extLst>
              <a:ext uri="{FF2B5EF4-FFF2-40B4-BE49-F238E27FC236}">
                <a16:creationId xmlns:a16="http://schemas.microsoft.com/office/drawing/2014/main" id="{23E5C123-9BE5-85DF-E8E6-D2C9CCF39553}"/>
              </a:ext>
            </a:extLst>
          </p:cNvPr>
          <p:cNvPicPr>
            <a:picLocks noChangeAspect="1"/>
          </p:cNvPicPr>
          <p:nvPr/>
        </p:nvPicPr>
        <p:blipFill rotWithShape="1">
          <a:blip r:embed="rId3">
            <a:extLst>
              <a:ext uri="{28A0092B-C50C-407E-A947-70E740481C1C}">
                <a14:useLocalDpi xmlns:a14="http://schemas.microsoft.com/office/drawing/2010/main" val="0"/>
              </a:ext>
            </a:extLst>
          </a:blip>
          <a:srcRect t="7626" b="3243"/>
          <a:stretch/>
        </p:blipFill>
        <p:spPr>
          <a:xfrm>
            <a:off x="354277" y="330200"/>
            <a:ext cx="4635571" cy="6197600"/>
          </a:xfrm>
          <a:prstGeom prst="rect">
            <a:avLst/>
          </a:prstGeom>
        </p:spPr>
      </p:pic>
    </p:spTree>
    <p:extLst>
      <p:ext uri="{BB962C8B-B14F-4D97-AF65-F5344CB8AC3E}">
        <p14:creationId xmlns:p14="http://schemas.microsoft.com/office/powerpoint/2010/main" val="257325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4F6D0-D7D7-9604-E549-43D2485AF63E}"/>
              </a:ext>
            </a:extLst>
          </p:cNvPr>
          <p:cNvSpPr>
            <a:spLocks noGrp="1"/>
          </p:cNvSpPr>
          <p:nvPr>
            <p:ph type="title"/>
          </p:nvPr>
        </p:nvSpPr>
        <p:spPr>
          <a:xfrm>
            <a:off x="1" y="1448374"/>
            <a:ext cx="7196390" cy="1291570"/>
          </a:xfrm>
        </p:spPr>
        <p:txBody>
          <a:bodyPr>
            <a:noAutofit/>
          </a:bodyPr>
          <a:lstStyle/>
          <a:p>
            <a:pPr algn="ctr">
              <a:lnSpc>
                <a:spcPct val="100000"/>
              </a:lnSpc>
            </a:pPr>
            <a:r>
              <a:rPr lang="en-GB" sz="2000" spc="300" dirty="0">
                <a:solidFill>
                  <a:srgbClr val="3E2B2F"/>
                </a:solidFill>
                <a:latin typeface="Trade Gothic Next Light" panose="020B0403040303020004" pitchFamily="34" charset="0"/>
              </a:rPr>
              <a:t>BESPOKE OPTIONS</a:t>
            </a:r>
          </a:p>
        </p:txBody>
      </p:sp>
      <p:sp>
        <p:nvSpPr>
          <p:cNvPr id="3" name="Content Placeholder 2">
            <a:extLst>
              <a:ext uri="{FF2B5EF4-FFF2-40B4-BE49-F238E27FC236}">
                <a16:creationId xmlns:a16="http://schemas.microsoft.com/office/drawing/2014/main" id="{F2140720-E52F-39D8-BF1F-379BE94E38EE}"/>
              </a:ext>
            </a:extLst>
          </p:cNvPr>
          <p:cNvSpPr>
            <a:spLocks noGrp="1"/>
          </p:cNvSpPr>
          <p:nvPr>
            <p:ph idx="1"/>
          </p:nvPr>
        </p:nvSpPr>
        <p:spPr>
          <a:xfrm>
            <a:off x="-1" y="2739944"/>
            <a:ext cx="7196390" cy="1086989"/>
          </a:xfrm>
        </p:spPr>
        <p:txBody>
          <a:bodyPr anchor="t">
            <a:normAutofit/>
          </a:bodyPr>
          <a:lstStyle/>
          <a:p>
            <a:pPr marL="0" indent="0" algn="ctr">
              <a:lnSpc>
                <a:spcPct val="120000"/>
              </a:lnSpc>
              <a:buSzPts val="1000"/>
              <a:buFont typeface="Arial" panose="020B0604020202020204" pitchFamily="34" charset="0"/>
              <a:buNone/>
              <a:tabLst>
                <a:tab pos="457200" algn="l"/>
              </a:tabLst>
            </a:pPr>
            <a:r>
              <a:rPr lang="en-GB" sz="1600" dirty="0">
                <a:solidFill>
                  <a:srgbClr val="3E2B2F"/>
                </a:solidFill>
                <a:latin typeface="Trade Gothic Next Light" panose="020B0403040303020004" pitchFamily="34" charset="0"/>
                <a:ea typeface="Calibri" panose="020F0502020204030204" pitchFamily="34" charset="0"/>
              </a:rPr>
              <a:t>In addition to the departments already covered, you will have 2 weeks during </a:t>
            </a:r>
            <a:br>
              <a:rPr lang="en-GB" sz="1600" dirty="0">
                <a:solidFill>
                  <a:srgbClr val="3E2B2F"/>
                </a:solidFill>
                <a:latin typeface="Trade Gothic Next Light" panose="020B0403040303020004" pitchFamily="34" charset="0"/>
                <a:ea typeface="Calibri" panose="020F0502020204030204" pitchFamily="34" charset="0"/>
              </a:rPr>
            </a:br>
            <a:r>
              <a:rPr lang="en-GB" sz="1600" dirty="0">
                <a:solidFill>
                  <a:srgbClr val="3E2B2F"/>
                </a:solidFill>
                <a:latin typeface="Trade Gothic Next Light" panose="020B0403040303020004" pitchFamily="34" charset="0"/>
                <a:ea typeface="Calibri" panose="020F0502020204030204" pitchFamily="34" charset="0"/>
              </a:rPr>
              <a:t>which you can pick to experience one of the departments below:</a:t>
            </a:r>
          </a:p>
        </p:txBody>
      </p:sp>
      <p:sp>
        <p:nvSpPr>
          <p:cNvPr id="10" name="Oval 9">
            <a:extLst>
              <a:ext uri="{FF2B5EF4-FFF2-40B4-BE49-F238E27FC236}">
                <a16:creationId xmlns:a16="http://schemas.microsoft.com/office/drawing/2014/main" id="{14C80199-8688-16EF-50B1-78559B72018E}"/>
              </a:ext>
            </a:extLst>
          </p:cNvPr>
          <p:cNvSpPr/>
          <p:nvPr/>
        </p:nvSpPr>
        <p:spPr>
          <a:xfrm>
            <a:off x="333773"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A1AA467-E35A-A1B6-6F39-E20863B815CF}"/>
              </a:ext>
            </a:extLst>
          </p:cNvPr>
          <p:cNvSpPr txBox="1">
            <a:spLocks/>
          </p:cNvSpPr>
          <p:nvPr/>
        </p:nvSpPr>
        <p:spPr>
          <a:xfrm>
            <a:off x="264097"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2</a:t>
            </a:r>
          </a:p>
        </p:txBody>
      </p:sp>
      <p:sp>
        <p:nvSpPr>
          <p:cNvPr id="12" name="Content Placeholder 2">
            <a:extLst>
              <a:ext uri="{FF2B5EF4-FFF2-40B4-BE49-F238E27FC236}">
                <a16:creationId xmlns:a16="http://schemas.microsoft.com/office/drawing/2014/main" id="{DEC8383F-9935-C301-E100-C2244F849903}"/>
              </a:ext>
            </a:extLst>
          </p:cNvPr>
          <p:cNvSpPr txBox="1">
            <a:spLocks/>
          </p:cNvSpPr>
          <p:nvPr/>
        </p:nvSpPr>
        <p:spPr>
          <a:xfrm>
            <a:off x="283066"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5" name="Content Placeholder 4" descr="A group of chefs in a kitchen&#10;&#10;Description automatically generated with medium confidence">
            <a:extLst>
              <a:ext uri="{FF2B5EF4-FFF2-40B4-BE49-F238E27FC236}">
                <a16:creationId xmlns:a16="http://schemas.microsoft.com/office/drawing/2014/main" id="{CDD485C8-9CDA-3E31-A131-A2F932F1C74B}"/>
              </a:ext>
            </a:extLst>
          </p:cNvPr>
          <p:cNvPicPr>
            <a:picLocks noChangeAspect="1"/>
          </p:cNvPicPr>
          <p:nvPr/>
        </p:nvPicPr>
        <p:blipFill rotWithShape="1">
          <a:blip r:embed="rId3">
            <a:extLst>
              <a:ext uri="{28A0092B-C50C-407E-A947-70E740481C1C}">
                <a14:useLocalDpi xmlns:a14="http://schemas.microsoft.com/office/drawing/2010/main" val="0"/>
              </a:ext>
            </a:extLst>
          </a:blip>
          <a:srcRect l="18676" r="25330"/>
          <a:stretch/>
        </p:blipFill>
        <p:spPr>
          <a:xfrm>
            <a:off x="7204857" y="330201"/>
            <a:ext cx="4627104" cy="6197600"/>
          </a:xfrm>
          <a:prstGeom prst="rect">
            <a:avLst/>
          </a:prstGeom>
          <a:effectLst/>
        </p:spPr>
      </p:pic>
      <p:sp>
        <p:nvSpPr>
          <p:cNvPr id="7" name="Content Placeholder 8">
            <a:extLst>
              <a:ext uri="{FF2B5EF4-FFF2-40B4-BE49-F238E27FC236}">
                <a16:creationId xmlns:a16="http://schemas.microsoft.com/office/drawing/2014/main" id="{485B2548-D671-7C08-CD37-CC217575EDDD}"/>
              </a:ext>
            </a:extLst>
          </p:cNvPr>
          <p:cNvSpPr txBox="1">
            <a:spLocks/>
          </p:cNvSpPr>
          <p:nvPr/>
        </p:nvSpPr>
        <p:spPr>
          <a:xfrm>
            <a:off x="3700531" y="3660032"/>
            <a:ext cx="3434897" cy="2867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b="1" spc="300" dirty="0">
                <a:solidFill>
                  <a:srgbClr val="3E2B2F"/>
                </a:solidFill>
                <a:latin typeface="Trade Gothic Next Cond" panose="020B0506040303020004" pitchFamily="34" charset="0"/>
              </a:rPr>
              <a:t>WHOLESALE</a:t>
            </a:r>
          </a:p>
          <a:p>
            <a:pPr algn="ctr">
              <a:lnSpc>
                <a:spcPct val="100000"/>
              </a:lnSpc>
            </a:pPr>
            <a:r>
              <a:rPr lang="en-US" sz="1400" b="1" spc="300" dirty="0">
                <a:solidFill>
                  <a:srgbClr val="3E2B2F"/>
                </a:solidFill>
                <a:latin typeface="Trade Gothic Next Cond" panose="020B0506040303020004" pitchFamily="34" charset="0"/>
              </a:rPr>
              <a:t>DESIGN/CREATIVE </a:t>
            </a:r>
          </a:p>
          <a:p>
            <a:pPr algn="ctr">
              <a:lnSpc>
                <a:spcPct val="100000"/>
              </a:lnSpc>
            </a:pPr>
            <a:r>
              <a:rPr lang="en-US" sz="1400" b="1" spc="300" dirty="0">
                <a:solidFill>
                  <a:srgbClr val="3E2B2F"/>
                </a:solidFill>
                <a:latin typeface="Trade Gothic Next Cond" panose="020B0506040303020004" pitchFamily="34" charset="0"/>
              </a:rPr>
              <a:t>RECRUITMENT</a:t>
            </a:r>
          </a:p>
          <a:p>
            <a:pPr algn="ctr">
              <a:lnSpc>
                <a:spcPct val="100000"/>
              </a:lnSpc>
            </a:pPr>
            <a:r>
              <a:rPr lang="en-US" sz="1400" b="1" spc="300" dirty="0">
                <a:solidFill>
                  <a:srgbClr val="3E2B2F"/>
                </a:solidFill>
                <a:latin typeface="Trade Gothic Next Cond" panose="020B0506040303020004" pitchFamily="34" charset="0"/>
              </a:rPr>
              <a:t>SUPPLY CHAIN/DISTRIBUTION</a:t>
            </a:r>
          </a:p>
          <a:p>
            <a:pPr algn="ctr">
              <a:lnSpc>
                <a:spcPct val="100000"/>
              </a:lnSpc>
            </a:pPr>
            <a:r>
              <a:rPr lang="en-US" sz="1400" b="1" spc="300" dirty="0">
                <a:solidFill>
                  <a:srgbClr val="3E2B2F"/>
                </a:solidFill>
                <a:latin typeface="Trade Gothic Next Cond" panose="020B0506040303020004" pitchFamily="34" charset="0"/>
              </a:rPr>
              <a:t>EVENTS </a:t>
            </a:r>
          </a:p>
          <a:p>
            <a:pPr algn="ctr">
              <a:lnSpc>
                <a:spcPct val="100000"/>
              </a:lnSpc>
            </a:pPr>
            <a:r>
              <a:rPr lang="en-US" sz="1400" b="1" spc="300" dirty="0">
                <a:solidFill>
                  <a:srgbClr val="3E2B2F"/>
                </a:solidFill>
                <a:latin typeface="Trade Gothic Next Cond" panose="020B0506040303020004" pitchFamily="34" charset="0"/>
              </a:rPr>
              <a:t>SUSTAINABILITY</a:t>
            </a:r>
          </a:p>
        </p:txBody>
      </p:sp>
      <p:sp>
        <p:nvSpPr>
          <p:cNvPr id="8" name="Content Placeholder 8">
            <a:extLst>
              <a:ext uri="{FF2B5EF4-FFF2-40B4-BE49-F238E27FC236}">
                <a16:creationId xmlns:a16="http://schemas.microsoft.com/office/drawing/2014/main" id="{4FD9748D-C950-1D5D-631D-F075751FBC5D}"/>
              </a:ext>
            </a:extLst>
          </p:cNvPr>
          <p:cNvSpPr txBox="1">
            <a:spLocks/>
          </p:cNvSpPr>
          <p:nvPr/>
        </p:nvSpPr>
        <p:spPr>
          <a:xfrm>
            <a:off x="203137" y="3645523"/>
            <a:ext cx="3435318" cy="28333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b="1" spc="300" dirty="0">
                <a:solidFill>
                  <a:srgbClr val="3E2B2F"/>
                </a:solidFill>
                <a:latin typeface="Trade Gothic Next Cond" panose="020B0506040303020004" pitchFamily="34" charset="0"/>
              </a:rPr>
              <a:t>MARKETING</a:t>
            </a:r>
          </a:p>
          <a:p>
            <a:pPr algn="ctr">
              <a:lnSpc>
                <a:spcPct val="100000"/>
              </a:lnSpc>
            </a:pPr>
            <a:r>
              <a:rPr lang="en-US" sz="1400" b="1" spc="300" dirty="0">
                <a:solidFill>
                  <a:srgbClr val="3E2B2F"/>
                </a:solidFill>
                <a:latin typeface="Trade Gothic Next Cond" panose="020B0506040303020004" pitchFamily="34" charset="0"/>
              </a:rPr>
              <a:t>TECHNICAL</a:t>
            </a:r>
          </a:p>
          <a:p>
            <a:pPr algn="ctr">
              <a:lnSpc>
                <a:spcPct val="100000"/>
              </a:lnSpc>
            </a:pPr>
            <a:r>
              <a:rPr lang="en-US" sz="1400" b="1" spc="300" dirty="0">
                <a:solidFill>
                  <a:srgbClr val="3E2B2F"/>
                </a:solidFill>
                <a:latin typeface="Trade Gothic Next Cond" panose="020B0506040303020004" pitchFamily="34" charset="0"/>
              </a:rPr>
              <a:t>THE WILD RABBIT KITCHEN</a:t>
            </a:r>
          </a:p>
          <a:p>
            <a:pPr algn="ctr">
              <a:lnSpc>
                <a:spcPct val="100000"/>
              </a:lnSpc>
            </a:pPr>
            <a:r>
              <a:rPr lang="en-US" sz="1400" b="1" spc="300" dirty="0">
                <a:solidFill>
                  <a:srgbClr val="3E2B2F"/>
                </a:solidFill>
                <a:latin typeface="Trade Gothic Next Cond" panose="020B0506040303020004" pitchFamily="34" charset="0"/>
              </a:rPr>
              <a:t>THE FOX KITCHEN</a:t>
            </a:r>
          </a:p>
          <a:p>
            <a:pPr algn="ctr">
              <a:lnSpc>
                <a:spcPct val="100000"/>
              </a:lnSpc>
            </a:pPr>
            <a:r>
              <a:rPr lang="en-US" sz="1400" b="1" spc="300" dirty="0">
                <a:solidFill>
                  <a:srgbClr val="3E2B2F"/>
                </a:solidFill>
                <a:latin typeface="Trade Gothic Next Cond" panose="020B0506040303020004" pitchFamily="34" charset="0"/>
              </a:rPr>
              <a:t>NEW PRODUCT DEVELOPMENT  </a:t>
            </a:r>
          </a:p>
          <a:p>
            <a:pPr algn="ctr">
              <a:lnSpc>
                <a:spcPct val="100000"/>
              </a:lnSpc>
            </a:pPr>
            <a:r>
              <a:rPr lang="en-US" sz="1400" b="1" spc="300" dirty="0">
                <a:solidFill>
                  <a:srgbClr val="3E2B2F"/>
                </a:solidFill>
                <a:latin typeface="Trade Gothic Next Cond" panose="020B0506040303020004" pitchFamily="34" charset="0"/>
              </a:rPr>
              <a:t>MENU DEVELOPMENT</a:t>
            </a:r>
          </a:p>
          <a:p>
            <a:pPr algn="ctr">
              <a:lnSpc>
                <a:spcPct val="100000"/>
              </a:lnSpc>
            </a:pPr>
            <a:r>
              <a:rPr lang="en-US" sz="1400" b="1" spc="300" dirty="0">
                <a:solidFill>
                  <a:srgbClr val="3E2B2F"/>
                </a:solidFill>
                <a:latin typeface="Trade Gothic Next Cond" panose="020B0506040303020004" pitchFamily="34" charset="0"/>
              </a:rPr>
              <a:t>FOOD BUYING</a:t>
            </a:r>
          </a:p>
        </p:txBody>
      </p:sp>
    </p:spTree>
    <p:extLst>
      <p:ext uri="{BB962C8B-B14F-4D97-AF65-F5344CB8AC3E}">
        <p14:creationId xmlns:p14="http://schemas.microsoft.com/office/powerpoint/2010/main" val="2132579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owl of strawberries&#10;&#10;Description automatically generated">
            <a:extLst>
              <a:ext uri="{FF2B5EF4-FFF2-40B4-BE49-F238E27FC236}">
                <a16:creationId xmlns:a16="http://schemas.microsoft.com/office/drawing/2014/main" id="{23F01C06-59B7-822B-C99A-03452AE3B016}"/>
              </a:ext>
            </a:extLst>
          </p:cNvPr>
          <p:cNvPicPr>
            <a:picLocks noChangeAspect="1"/>
          </p:cNvPicPr>
          <p:nvPr/>
        </p:nvPicPr>
        <p:blipFill rotWithShape="1">
          <a:blip r:embed="rId3">
            <a:extLst>
              <a:ext uri="{28A0092B-C50C-407E-A947-70E740481C1C}">
                <a14:useLocalDpi xmlns:a14="http://schemas.microsoft.com/office/drawing/2010/main" val="0"/>
              </a:ext>
            </a:extLst>
          </a:blip>
          <a:srcRect l="39789" b="28554"/>
          <a:stretch/>
        </p:blipFill>
        <p:spPr>
          <a:xfrm rot="5400000">
            <a:off x="2669710" y="-2669708"/>
            <a:ext cx="6857998" cy="12197420"/>
          </a:xfrm>
          <a:prstGeom prst="rect">
            <a:avLst/>
          </a:prstGeom>
        </p:spPr>
      </p:pic>
      <p:sp>
        <p:nvSpPr>
          <p:cNvPr id="7" name="Rectangle 6">
            <a:extLst>
              <a:ext uri="{FF2B5EF4-FFF2-40B4-BE49-F238E27FC236}">
                <a16:creationId xmlns:a16="http://schemas.microsoft.com/office/drawing/2014/main" id="{00BB375F-F82F-D152-96AE-5C2B9C0EBF44}"/>
              </a:ext>
            </a:extLst>
          </p:cNvPr>
          <p:cNvSpPr/>
          <p:nvPr/>
        </p:nvSpPr>
        <p:spPr>
          <a:xfrm>
            <a:off x="0" y="-5"/>
            <a:ext cx="12188951" cy="6858002"/>
          </a:xfrm>
          <a:prstGeom prst="rect">
            <a:avLst/>
          </a:prstGeom>
          <a:solidFill>
            <a:schemeClr val="dk1">
              <a:alpha val="2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0" y="84111"/>
            <a:ext cx="12197418"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chemeClr val="bg1"/>
                </a:solidFill>
                <a:latin typeface="Trade Gothic Next Light" panose="020B0403040303020004" pitchFamily="34" charset="0"/>
              </a:rPr>
              <a:t>WHAT COULD COME NEXT…</a:t>
            </a:r>
          </a:p>
        </p:txBody>
      </p:sp>
      <p:sp>
        <p:nvSpPr>
          <p:cNvPr id="3" name="Content Placeholder 2">
            <a:extLst>
              <a:ext uri="{FF2B5EF4-FFF2-40B4-BE49-F238E27FC236}">
                <a16:creationId xmlns:a16="http://schemas.microsoft.com/office/drawing/2014/main" id="{61D2F69D-2CAB-3828-73B6-0BB502E4991B}"/>
              </a:ext>
            </a:extLst>
          </p:cNvPr>
          <p:cNvSpPr>
            <a:spLocks noGrp="1"/>
          </p:cNvSpPr>
          <p:nvPr>
            <p:ph idx="1"/>
          </p:nvPr>
        </p:nvSpPr>
        <p:spPr>
          <a:xfrm>
            <a:off x="3056611" y="2150534"/>
            <a:ext cx="6078778" cy="3785419"/>
          </a:xfrm>
        </p:spPr>
        <p:txBody>
          <a:bodyPr>
            <a:normAutofit/>
          </a:bodyPr>
          <a:lstStyle/>
          <a:p>
            <a:pPr marL="0" indent="0" algn="ctr" eaLnBrk="1" hangingPunct="1">
              <a:buNone/>
            </a:pPr>
            <a:r>
              <a:rPr lang="en-GB" altLang="en-US" sz="1600" dirty="0">
                <a:solidFill>
                  <a:schemeClr val="bg1"/>
                </a:solidFill>
                <a:latin typeface="Trade Gothic Next Light" panose="020B0403040303020004" pitchFamily="34" charset="0"/>
              </a:rPr>
              <a:t>By the end of the 12-month </a:t>
            </a:r>
            <a:r>
              <a:rPr lang="en-US" altLang="en-US" sz="1600" dirty="0">
                <a:solidFill>
                  <a:schemeClr val="bg1"/>
                </a:solidFill>
                <a:latin typeface="Trade Gothic Next Light" panose="020B0403040303020004" pitchFamily="34" charset="0"/>
              </a:rPr>
              <a:t>scheme you should have a deep understanding of seasonal food that is not available elsewhere and you will leave with the knowledge of how food </a:t>
            </a:r>
            <a:br>
              <a:rPr lang="en-US" altLang="en-US" sz="1600" dirty="0">
                <a:solidFill>
                  <a:schemeClr val="bg1"/>
                </a:solidFill>
                <a:latin typeface="Trade Gothic Next Light" panose="020B0403040303020004" pitchFamily="34" charset="0"/>
              </a:rPr>
            </a:br>
            <a:r>
              <a:rPr lang="en-US" altLang="en-US" sz="1600" dirty="0">
                <a:solidFill>
                  <a:schemeClr val="bg1"/>
                </a:solidFill>
                <a:latin typeface="Trade Gothic Next Light" panose="020B0403040303020004" pitchFamily="34" charset="0"/>
              </a:rPr>
              <a:t>is produced from farm to fork. </a:t>
            </a:r>
          </a:p>
          <a:p>
            <a:pPr marL="0" indent="0" algn="ctr" eaLnBrk="1" hangingPunct="1">
              <a:buNone/>
            </a:pPr>
            <a:r>
              <a:rPr lang="en-GB" altLang="en-US" sz="1600" dirty="0">
                <a:solidFill>
                  <a:schemeClr val="bg1"/>
                </a:solidFill>
                <a:latin typeface="Trade Gothic Next Light" panose="020B0403040303020004" pitchFamily="34" charset="0"/>
              </a:rPr>
              <a:t>Furthermore, the scheme gives insight into a supply chain from </a:t>
            </a:r>
            <a:br>
              <a:rPr lang="en-GB" altLang="en-US" sz="1600" dirty="0">
                <a:solidFill>
                  <a:schemeClr val="bg1"/>
                </a:solidFill>
                <a:latin typeface="Trade Gothic Next Light" panose="020B0403040303020004" pitchFamily="34" charset="0"/>
              </a:rPr>
            </a:br>
            <a:r>
              <a:rPr lang="en-GB" altLang="en-US" sz="1600" dirty="0">
                <a:solidFill>
                  <a:schemeClr val="bg1"/>
                </a:solidFill>
                <a:latin typeface="Trade Gothic Next Light" panose="020B0403040303020004" pitchFamily="34" charset="0"/>
              </a:rPr>
              <a:t>A to Z and how a sustainable business runs from its foundations up.</a:t>
            </a:r>
          </a:p>
          <a:p>
            <a:pPr marL="0" indent="0" algn="ctr" eaLnBrk="1" hangingPunct="1">
              <a:buNone/>
            </a:pPr>
            <a:r>
              <a:rPr lang="en-US" altLang="en-US" sz="1600" dirty="0">
                <a:solidFill>
                  <a:schemeClr val="bg1"/>
                </a:solidFill>
                <a:latin typeface="Trade Gothic Next Light" panose="020B0403040303020004" pitchFamily="34" charset="0"/>
              </a:rPr>
              <a:t>This opportunity will allow you to grow your confidence, communication and interpersonal skills, as well as </a:t>
            </a:r>
            <a:br>
              <a:rPr lang="en-US" altLang="en-US" sz="1600" dirty="0">
                <a:solidFill>
                  <a:schemeClr val="bg1"/>
                </a:solidFill>
                <a:latin typeface="Trade Gothic Next Light" panose="020B0403040303020004" pitchFamily="34" charset="0"/>
              </a:rPr>
            </a:br>
            <a:r>
              <a:rPr lang="en-US" altLang="en-US" sz="1600" dirty="0">
                <a:solidFill>
                  <a:schemeClr val="bg1"/>
                </a:solidFill>
                <a:latin typeface="Trade Gothic Next Light" panose="020B0403040303020004" pitchFamily="34" charset="0"/>
              </a:rPr>
              <a:t>your repertoire of food knowledge. </a:t>
            </a:r>
            <a:endParaRPr lang="en-GB" altLang="en-US" sz="1600" dirty="0">
              <a:solidFill>
                <a:schemeClr val="bg1"/>
              </a:solidFill>
              <a:latin typeface="Trade Gothic Next Light" panose="020B0403040303020004" pitchFamily="34" charset="0"/>
            </a:endParaRPr>
          </a:p>
        </p:txBody>
      </p:sp>
    </p:spTree>
    <p:extLst>
      <p:ext uri="{BB962C8B-B14F-4D97-AF65-F5344CB8AC3E}">
        <p14:creationId xmlns:p14="http://schemas.microsoft.com/office/powerpoint/2010/main" val="110695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wo people in a farm&#10;&#10;Description automatically generated with low confidence">
            <a:extLst>
              <a:ext uri="{FF2B5EF4-FFF2-40B4-BE49-F238E27FC236}">
                <a16:creationId xmlns:a16="http://schemas.microsoft.com/office/drawing/2014/main" id="{71D08204-EBBF-F0BE-C4B4-8F34C3E53B31}"/>
              </a:ext>
            </a:extLst>
          </p:cNvPr>
          <p:cNvPicPr>
            <a:picLocks noChangeAspect="1"/>
          </p:cNvPicPr>
          <p:nvPr/>
        </p:nvPicPr>
        <p:blipFill rotWithShape="1">
          <a:blip r:embed="rId3">
            <a:extLst>
              <a:ext uri="{28A0092B-C50C-407E-A947-70E740481C1C}">
                <a14:useLocalDpi xmlns:a14="http://schemas.microsoft.com/office/drawing/2010/main" val="0"/>
              </a:ext>
            </a:extLst>
          </a:blip>
          <a:srcRect l="4375" t="11901" r="14610" b="19794"/>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414F35D-0948-E861-B374-6C49FD27DBF5}"/>
              </a:ext>
            </a:extLst>
          </p:cNvPr>
          <p:cNvSpPr/>
          <p:nvPr/>
        </p:nvSpPr>
        <p:spPr>
          <a:xfrm>
            <a:off x="0" y="0"/>
            <a:ext cx="12188951" cy="6899190"/>
          </a:xfrm>
          <a:prstGeom prst="rect">
            <a:avLst/>
          </a:prstGeom>
          <a:solidFill>
            <a:schemeClr val="dk1">
              <a:alpha val="2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0" y="84111"/>
            <a:ext cx="12197418"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chemeClr val="bg1"/>
                </a:solidFill>
                <a:latin typeface="Trade Gothic Next Light" panose="020B0403040303020004" pitchFamily="34" charset="0"/>
              </a:rPr>
              <a:t>TAKE AWAY SKILLS</a:t>
            </a:r>
          </a:p>
        </p:txBody>
      </p:sp>
      <p:sp>
        <p:nvSpPr>
          <p:cNvPr id="3" name="Content Placeholder 2">
            <a:extLst>
              <a:ext uri="{FF2B5EF4-FFF2-40B4-BE49-F238E27FC236}">
                <a16:creationId xmlns:a16="http://schemas.microsoft.com/office/drawing/2014/main" id="{61D2F69D-2CAB-3828-73B6-0BB502E4991B}"/>
              </a:ext>
            </a:extLst>
          </p:cNvPr>
          <p:cNvSpPr>
            <a:spLocks noGrp="1"/>
          </p:cNvSpPr>
          <p:nvPr>
            <p:ph idx="1"/>
          </p:nvPr>
        </p:nvSpPr>
        <p:spPr>
          <a:xfrm>
            <a:off x="3056611" y="1684867"/>
            <a:ext cx="6078778" cy="4707466"/>
          </a:xfrm>
        </p:spPr>
        <p:txBody>
          <a:bodyPr>
            <a:noAutofit/>
          </a:bodyPr>
          <a:lstStyle/>
          <a:p>
            <a:pPr marL="0" indent="0" algn="ctr">
              <a:buNone/>
            </a:pPr>
            <a:r>
              <a:rPr lang="en-GB" sz="1600" dirty="0">
                <a:solidFill>
                  <a:schemeClr val="bg1"/>
                </a:solidFill>
                <a:latin typeface="Trade Gothic Next Light" panose="020B0403040303020004" pitchFamily="34" charset="0"/>
              </a:rPr>
              <a:t>There are numerous exciting career opportunities here at Daylesford, whether you wish to stay in an area of the business covered by the internship programme or explore something new in the wider business. </a:t>
            </a:r>
          </a:p>
          <a:p>
            <a:pPr marL="0" indent="0" algn="ctr">
              <a:buNone/>
            </a:pPr>
            <a:r>
              <a:rPr lang="en-GB" sz="1600" dirty="0">
                <a:solidFill>
                  <a:schemeClr val="bg1"/>
                </a:solidFill>
                <a:latin typeface="Trade Gothic Next Light" panose="020B0403040303020004" pitchFamily="34" charset="0"/>
              </a:rPr>
              <a:t>Here is what some of our internship graduates have gone on to do: </a:t>
            </a:r>
            <a:br>
              <a:rPr lang="en-GB" sz="1600" dirty="0">
                <a:solidFill>
                  <a:schemeClr val="bg1"/>
                </a:solidFill>
                <a:latin typeface="Trade Gothic Next Light" panose="020B0403040303020004" pitchFamily="34" charset="0"/>
              </a:rPr>
            </a:br>
            <a:endParaRPr lang="en-GB" sz="1600" dirty="0">
              <a:solidFill>
                <a:schemeClr val="bg1"/>
              </a:solidFill>
              <a:latin typeface="Trade Gothic Next Light" panose="020B0403040303020004" pitchFamily="34" charset="0"/>
            </a:endParaRPr>
          </a:p>
          <a:p>
            <a:pPr marL="0" indent="0" algn="ctr">
              <a:buNone/>
            </a:pPr>
            <a:r>
              <a:rPr lang="en-GB" sz="1600" b="1" spc="300" dirty="0">
                <a:solidFill>
                  <a:schemeClr val="bg1"/>
                </a:solidFill>
                <a:latin typeface="Trade Gothic Next Cond" panose="020B0506040303020004" pitchFamily="34" charset="0"/>
              </a:rPr>
              <a:t>CREAMERY ASSISTANT </a:t>
            </a:r>
          </a:p>
          <a:p>
            <a:pPr marL="0" indent="0" algn="ctr">
              <a:buNone/>
            </a:pPr>
            <a:r>
              <a:rPr lang="en-GB" sz="1600" b="1" spc="300" dirty="0">
                <a:solidFill>
                  <a:schemeClr val="bg1"/>
                </a:solidFill>
                <a:latin typeface="Trade Gothic Next Cond" panose="020B0506040303020004" pitchFamily="34" charset="0"/>
              </a:rPr>
              <a:t>COMMIS CHEF </a:t>
            </a:r>
          </a:p>
          <a:p>
            <a:pPr marL="0" indent="0" algn="ctr">
              <a:buNone/>
            </a:pPr>
            <a:r>
              <a:rPr lang="en-GB" sz="1600" b="1" spc="300" dirty="0">
                <a:solidFill>
                  <a:schemeClr val="bg1"/>
                </a:solidFill>
                <a:latin typeface="Trade Gothic Next Cond" panose="020B0506040303020004" pitchFamily="34" charset="0"/>
              </a:rPr>
              <a:t>FOOD BUYER</a:t>
            </a:r>
          </a:p>
          <a:p>
            <a:pPr marL="0" indent="0" algn="ctr">
              <a:buNone/>
            </a:pPr>
            <a:r>
              <a:rPr lang="en-GB" sz="1600" b="1" spc="300" dirty="0">
                <a:solidFill>
                  <a:schemeClr val="bg1"/>
                </a:solidFill>
                <a:latin typeface="Trade Gothic Next Cond" panose="020B0506040303020004" pitchFamily="34" charset="0"/>
              </a:rPr>
              <a:t>EVENTS ASSISTANT </a:t>
            </a:r>
          </a:p>
          <a:p>
            <a:pPr marL="0" indent="0" algn="ctr">
              <a:buNone/>
            </a:pPr>
            <a:r>
              <a:rPr lang="en-GB" sz="1600" b="1" spc="300" dirty="0">
                <a:solidFill>
                  <a:schemeClr val="bg1"/>
                </a:solidFill>
                <a:latin typeface="Trade Gothic Next Cond" panose="020B0506040303020004" pitchFamily="34" charset="0"/>
              </a:rPr>
              <a:t>GUEST SERVICES MANAGER </a:t>
            </a:r>
          </a:p>
          <a:p>
            <a:pPr marL="0" indent="0" algn="ctr">
              <a:buNone/>
            </a:pPr>
            <a:r>
              <a:rPr lang="en-GB" sz="1600" b="1" spc="300" dirty="0">
                <a:solidFill>
                  <a:schemeClr val="bg1"/>
                </a:solidFill>
                <a:latin typeface="Trade Gothic Next Cond" panose="020B0506040303020004" pitchFamily="34" charset="0"/>
              </a:rPr>
              <a:t>SOCIAL MEDIA MANAGER</a:t>
            </a:r>
          </a:p>
          <a:p>
            <a:pPr marL="0" indent="0" algn="ctr">
              <a:buNone/>
            </a:pPr>
            <a:r>
              <a:rPr lang="en-GB" sz="1600" b="1" spc="300" dirty="0">
                <a:solidFill>
                  <a:schemeClr val="bg1"/>
                </a:solidFill>
                <a:latin typeface="Trade Gothic Next Cond" panose="020B0506040303020004" pitchFamily="34" charset="0"/>
              </a:rPr>
              <a:t>COOKERY SCHOOL TUTOR </a:t>
            </a:r>
          </a:p>
          <a:p>
            <a:pPr marL="0" indent="0" algn="ctr">
              <a:buNone/>
            </a:pPr>
            <a:r>
              <a:rPr lang="en-GB" sz="1600" b="1" spc="300" dirty="0">
                <a:solidFill>
                  <a:schemeClr val="bg1"/>
                </a:solidFill>
                <a:latin typeface="Trade Gothic Next Cond" panose="020B0506040303020004" pitchFamily="34" charset="0"/>
              </a:rPr>
              <a:t>MARKET GARDENER</a:t>
            </a:r>
          </a:p>
        </p:txBody>
      </p:sp>
    </p:spTree>
    <p:extLst>
      <p:ext uri="{BB962C8B-B14F-4D97-AF65-F5344CB8AC3E}">
        <p14:creationId xmlns:p14="http://schemas.microsoft.com/office/powerpoint/2010/main" val="2034048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D28E-80B8-86BF-B91A-659BD997D25A}"/>
              </a:ext>
            </a:extLst>
          </p:cNvPr>
          <p:cNvSpPr>
            <a:spLocks noGrp="1"/>
          </p:cNvSpPr>
          <p:nvPr>
            <p:ph type="title"/>
          </p:nvPr>
        </p:nvSpPr>
        <p:spPr/>
        <p:txBody>
          <a:bodyPr/>
          <a:lstStyle/>
          <a:p>
            <a:r>
              <a:rPr lang="en-GB" dirty="0"/>
              <a:t>What some of our previous interns have said</a:t>
            </a:r>
          </a:p>
        </p:txBody>
      </p:sp>
      <p:sp>
        <p:nvSpPr>
          <p:cNvPr id="3" name="Content Placeholder 2">
            <a:extLst>
              <a:ext uri="{FF2B5EF4-FFF2-40B4-BE49-F238E27FC236}">
                <a16:creationId xmlns:a16="http://schemas.microsoft.com/office/drawing/2014/main" id="{7C9B2F34-E6D1-4D1C-A322-6589B113458E}"/>
              </a:ext>
            </a:extLst>
          </p:cNvPr>
          <p:cNvSpPr>
            <a:spLocks noGrp="1"/>
          </p:cNvSpPr>
          <p:nvPr>
            <p:ph idx="1"/>
          </p:nvPr>
        </p:nvSpPr>
        <p:spPr/>
        <p:txBody>
          <a:bodyPr>
            <a:normAutofit/>
          </a:bodyPr>
          <a:lstStyle/>
          <a:p>
            <a:pPr marL="0" indent="0" algn="just">
              <a:lnSpc>
                <a:spcPct val="150000"/>
              </a:lnSpc>
              <a:spcAft>
                <a:spcPts val="800"/>
              </a:spcAft>
              <a:buNone/>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My time spent as an intern was the most varied and diverse, and so much more than I expected. Once you start working at Daylesford, you realise the depth of opportunities available, and the internship is the best possible insight to this. I learnt this from my bespoke time spent with different teams and meeting people in the wider business. I am thrilled to now work within the Events team, which was a career path I had never previously considered! </a:t>
            </a:r>
          </a:p>
          <a:p>
            <a:pPr marL="0" indent="0" algn="just">
              <a:lnSpc>
                <a:spcPct val="150000"/>
              </a:lnSpc>
              <a:spcAft>
                <a:spcPts val="800"/>
              </a:spcAft>
              <a:buNone/>
            </a:pPr>
            <a:r>
              <a:rPr lang="en-GB"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Sophie, Events Assistant. Graduated Future Foodies in 2022</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289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988B-AE97-2B57-5A90-46D0D8D9E76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B897A1B-5764-4DB6-FAF3-FB9906F9EFFF}"/>
              </a:ext>
            </a:extLst>
          </p:cNvPr>
          <p:cNvSpPr>
            <a:spLocks noGrp="1"/>
          </p:cNvSpPr>
          <p:nvPr>
            <p:ph idx="1"/>
          </p:nvPr>
        </p:nvSpPr>
        <p:spPr/>
        <p:txBody>
          <a:bodyPr>
            <a:normAutofit fontScale="92500" lnSpcReduction="10000"/>
          </a:bodyPr>
          <a:lstStyle/>
          <a:p>
            <a:pPr algn="l"/>
            <a:endParaRPr lang="en-GB" sz="1800" b="0" i="0" u="none" strike="noStrike" baseline="0" dirty="0">
              <a:solidFill>
                <a:srgbClr val="000000"/>
              </a:solidFill>
              <a:latin typeface="Calibri" panose="020F0502020204030204" pitchFamily="34" charset="0"/>
            </a:endParaRPr>
          </a:p>
          <a:p>
            <a:pPr marL="0" indent="0">
              <a:buNone/>
            </a:pPr>
            <a:r>
              <a:rPr lang="en-GB" sz="1800" b="0" i="0" u="none" strike="noStrike" baseline="0" dirty="0">
                <a:solidFill>
                  <a:srgbClr val="000000"/>
                </a:solidFill>
                <a:latin typeface="Calibri" panose="020F0502020204030204" pitchFamily="34" charset="0"/>
              </a:rPr>
              <a:t> I was first drawn to Daylesford by the huge array of food it produced. The ownership of almost every step of production right from the farm to the shop floor and restaurants, with all the food predominately made by hand and largely unique, seemed incredibly exciting. After working as a chef, I thought it would be fertile ground for growing my passion. </a:t>
            </a:r>
          </a:p>
          <a:p>
            <a:pPr marL="0" indent="0">
              <a:buNone/>
            </a:pPr>
            <a:r>
              <a:rPr lang="en-GB" sz="1800" b="0" i="0" u="none" strike="noStrike" baseline="0" dirty="0">
                <a:solidFill>
                  <a:srgbClr val="000000"/>
                </a:solidFill>
                <a:latin typeface="Calibri" panose="020F0502020204030204" pitchFamily="34" charset="0"/>
              </a:rPr>
              <a:t>What the future foodie internship offers that is so unique, and what is so special about Daylesford, is the possibility to experience a vast range of disciplines within food. In addition to this, the various managers and teams who work in these departments are hugely welcoming and excited to share their knowledge and passion for their respective trades. Working with people so supportive of your professional development was very inspirational. This range and depth of experience has been vital to the work I do now as a food buyer for Daylesford’s shops, kitchens, and production units. Hand picking over 100kg a week of mixed leaf salad in the freezing cold of February, really does give you a unique appreciation of the work that goes into making great food!</a:t>
            </a:r>
          </a:p>
          <a:p>
            <a:pPr marL="0" indent="0">
              <a:buNone/>
            </a:pPr>
            <a:r>
              <a:rPr lang="en-GB" sz="1800" b="0" i="0" u="none" strike="noStrike" baseline="0" dirty="0">
                <a:solidFill>
                  <a:srgbClr val="000000"/>
                </a:solidFill>
                <a:latin typeface="Calibri" panose="020F0502020204030204" pitchFamily="34" charset="0"/>
              </a:rPr>
              <a:t>The future foodie internship has been foundational to my development, and has been the springboard from which the rest of my career has been built on. I’d encourage anyone who is passionate and curious about food to consider applying; it is a fantastic way to explore the food world, while also providing a groundwork of experience for future opportunities, either within Daylesford or beyond it. </a:t>
            </a:r>
          </a:p>
          <a:p>
            <a:pPr marL="0" indent="0">
              <a:buNone/>
            </a:pPr>
            <a:r>
              <a:rPr lang="en-GB" sz="1800" b="0" i="1" u="none" strike="noStrike" baseline="0" dirty="0">
                <a:solidFill>
                  <a:srgbClr val="000000"/>
                </a:solidFill>
                <a:latin typeface="Calibri" panose="020F0502020204030204" pitchFamily="34" charset="0"/>
              </a:rPr>
              <a:t>Harald, Food Buyer. Graduated Future Foodies in 2017</a:t>
            </a:r>
            <a:endParaRPr lang="en-GB" i="1" dirty="0"/>
          </a:p>
        </p:txBody>
      </p:sp>
    </p:spTree>
    <p:extLst>
      <p:ext uri="{BB962C8B-B14F-4D97-AF65-F5344CB8AC3E}">
        <p14:creationId xmlns:p14="http://schemas.microsoft.com/office/powerpoint/2010/main" val="3151583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E1BF-E200-22D7-0ACC-E1DD08B0EC5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519BDC0-BE3B-98B4-A082-9A96DA642139}"/>
              </a:ext>
            </a:extLst>
          </p:cNvPr>
          <p:cNvSpPr>
            <a:spLocks noGrp="1"/>
          </p:cNvSpPr>
          <p:nvPr>
            <p:ph idx="1"/>
          </p:nvPr>
        </p:nvSpPr>
        <p:spPr/>
        <p:txBody>
          <a:bodyPr/>
          <a:lstStyle/>
          <a:p>
            <a:pPr marL="0" indent="0">
              <a:buNone/>
            </a:pPr>
            <a:r>
              <a:rPr lang="en-GB" sz="1800" dirty="0">
                <a:effectLst/>
                <a:latin typeface="Calibri" panose="020F0502020204030204" pitchFamily="34" charset="0"/>
                <a:ea typeface="Calibri" panose="020F0502020204030204" pitchFamily="34" charset="0"/>
              </a:rPr>
              <a:t>Before completing the internship in October 2021, I could never have anticipated the scale of my self-development and the industry insight I would experience. Without wishing it to sound like a cliche, it was more than I ever imagined it to be. I was told to put in as much as I wanted to get out of it; I got a lot more! After finishing university, I was at a loss at how to get into the food industry. I wanted to become a chef, but I also wanted to learn about the process of food production from seed to plate and this offered it all. </a:t>
            </a:r>
          </a:p>
          <a:p>
            <a:pPr marL="0" indent="0">
              <a:buNone/>
            </a:pPr>
            <a:endParaRPr lang="en-GB" sz="1800" dirty="0">
              <a:effectLst/>
              <a:latin typeface="Calibri" panose="020F0502020204030204" pitchFamily="34" charset="0"/>
              <a:ea typeface="Calibri" panose="020F0502020204030204" pitchFamily="34" charset="0"/>
            </a:endParaRPr>
          </a:p>
          <a:p>
            <a:pPr marL="0" indent="0">
              <a:buNone/>
            </a:pPr>
            <a:r>
              <a:rPr lang="en-GB" sz="1800" dirty="0">
                <a:effectLst/>
                <a:latin typeface="Calibri" panose="020F0502020204030204" pitchFamily="34" charset="0"/>
                <a:ea typeface="Calibri" panose="020F0502020204030204" pitchFamily="34" charset="0"/>
              </a:rPr>
              <a:t>This internship would not be the same without all the teams who provided support, teaching, and plenty of laughter. Building those relationships has proven invaluable, helping me immensely during my full-time job as a chef at Daylesford.</a:t>
            </a:r>
          </a:p>
          <a:p>
            <a:pPr marL="0" indent="0">
              <a:buNone/>
            </a:pPr>
            <a:r>
              <a:rPr lang="en-GB" sz="1800" i="1" dirty="0">
                <a:latin typeface="Calibri" panose="020F0502020204030204" pitchFamily="34" charset="0"/>
                <a:ea typeface="Calibri" panose="020F0502020204030204" pitchFamily="34" charset="0"/>
              </a:rPr>
              <a:t>Daniella, Commis Chef. Graduated Future Foodies 2022</a:t>
            </a:r>
            <a:endParaRPr lang="en-GB" sz="1800" i="1"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364641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4F6D0-D7D7-9604-E549-43D2485AF63E}"/>
              </a:ext>
            </a:extLst>
          </p:cNvPr>
          <p:cNvSpPr>
            <a:spLocks noGrp="1"/>
          </p:cNvSpPr>
          <p:nvPr>
            <p:ph type="title"/>
          </p:nvPr>
        </p:nvSpPr>
        <p:spPr>
          <a:xfrm>
            <a:off x="1" y="1448374"/>
            <a:ext cx="7196390" cy="1291570"/>
          </a:xfrm>
        </p:spPr>
        <p:txBody>
          <a:bodyPr>
            <a:noAutofit/>
          </a:bodyPr>
          <a:lstStyle/>
          <a:p>
            <a:pPr algn="ctr">
              <a:lnSpc>
                <a:spcPct val="100000"/>
              </a:lnSpc>
            </a:pPr>
            <a:r>
              <a:rPr lang="en-GB" sz="2000" spc="300" dirty="0">
                <a:solidFill>
                  <a:srgbClr val="3E2B2F"/>
                </a:solidFill>
                <a:latin typeface="Trade Gothic Next Light" panose="020B0403040303020004" pitchFamily="34" charset="0"/>
              </a:rPr>
              <a:t>SO, WHAT IS THE FUTURE FOODIE </a:t>
            </a:r>
            <a:br>
              <a:rPr lang="en-GB" sz="2000" spc="300" dirty="0">
                <a:solidFill>
                  <a:srgbClr val="3E2B2F"/>
                </a:solidFill>
                <a:latin typeface="Trade Gothic Next Light" panose="020B0403040303020004" pitchFamily="34" charset="0"/>
              </a:rPr>
            </a:br>
            <a:r>
              <a:rPr lang="en-GB" sz="2000" spc="300" dirty="0">
                <a:solidFill>
                  <a:srgbClr val="3E2B2F"/>
                </a:solidFill>
                <a:latin typeface="Trade Gothic Next Light" panose="020B0403040303020004" pitchFamily="34" charset="0"/>
              </a:rPr>
              <a:t>INTERNSHIP ALL ABOUT?</a:t>
            </a:r>
          </a:p>
        </p:txBody>
      </p:sp>
      <p:sp>
        <p:nvSpPr>
          <p:cNvPr id="3" name="Content Placeholder 2">
            <a:extLst>
              <a:ext uri="{FF2B5EF4-FFF2-40B4-BE49-F238E27FC236}">
                <a16:creationId xmlns:a16="http://schemas.microsoft.com/office/drawing/2014/main" id="{F2140720-E52F-39D8-BF1F-379BE94E38EE}"/>
              </a:ext>
            </a:extLst>
          </p:cNvPr>
          <p:cNvSpPr>
            <a:spLocks noGrp="1"/>
          </p:cNvSpPr>
          <p:nvPr>
            <p:ph idx="1"/>
          </p:nvPr>
        </p:nvSpPr>
        <p:spPr>
          <a:xfrm>
            <a:off x="-1" y="2739944"/>
            <a:ext cx="7196390" cy="3347634"/>
          </a:xfrm>
        </p:spPr>
        <p:txBody>
          <a:bodyPr anchor="t">
            <a:normAutofit/>
          </a:bodyPr>
          <a:lstStyle/>
          <a:p>
            <a:pPr marL="0" indent="0" algn="ctr">
              <a:lnSpc>
                <a:spcPct val="100000"/>
              </a:lnSpc>
              <a:buNone/>
            </a:pPr>
            <a:r>
              <a:rPr lang="en-GB" altLang="en-US" sz="1600" dirty="0">
                <a:solidFill>
                  <a:srgbClr val="3E2B2F"/>
                </a:solidFill>
                <a:latin typeface="Trade Gothic Next Light" panose="020B0403040303020004" pitchFamily="34" charset="0"/>
              </a:rPr>
              <a:t>We are thrilled to offer our interns a rare and very exciting opportunity </a:t>
            </a:r>
            <a:br>
              <a:rPr lang="en-GB" altLang="en-US" sz="1600" dirty="0">
                <a:solidFill>
                  <a:srgbClr val="3E2B2F"/>
                </a:solidFill>
                <a:latin typeface="Trade Gothic Next Light" panose="020B0403040303020004" pitchFamily="34" charset="0"/>
              </a:rPr>
            </a:br>
            <a:r>
              <a:rPr lang="en-GB" altLang="en-US" sz="1600" dirty="0">
                <a:solidFill>
                  <a:srgbClr val="3E2B2F"/>
                </a:solidFill>
                <a:latin typeface="Trade Gothic Next Light" panose="020B0403040303020004" pitchFamily="34" charset="0"/>
              </a:rPr>
              <a:t>to learn about and work “hands-on” with all aspects of food. This unique training scheme is aimed at anyone who wants to grow their love for food and develop their skills and knowledge whilst they do so. </a:t>
            </a:r>
          </a:p>
          <a:p>
            <a:pPr marL="0" indent="0" algn="ctr">
              <a:lnSpc>
                <a:spcPct val="100000"/>
              </a:lnSpc>
              <a:buNone/>
            </a:pPr>
            <a:r>
              <a:rPr lang="en-US" altLang="en-US" sz="1600" dirty="0">
                <a:solidFill>
                  <a:srgbClr val="3E2B2F"/>
                </a:solidFill>
                <a:latin typeface="Trade Gothic Next Light" panose="020B0403040303020004" pitchFamily="34" charset="0"/>
              </a:rPr>
              <a:t>This 12-month intensive induction </a:t>
            </a:r>
            <a:r>
              <a:rPr lang="en-US" altLang="en-US" sz="1600" dirty="0" err="1">
                <a:solidFill>
                  <a:srgbClr val="3E2B2F"/>
                </a:solidFill>
                <a:latin typeface="Trade Gothic Next Light" panose="020B0403040303020004" pitchFamily="34" charset="0"/>
              </a:rPr>
              <a:t>programme</a:t>
            </a:r>
            <a:r>
              <a:rPr lang="en-US" altLang="en-US" sz="1600" dirty="0">
                <a:solidFill>
                  <a:srgbClr val="3E2B2F"/>
                </a:solidFill>
                <a:latin typeface="Trade Gothic Next Light" panose="020B0403040303020004" pitchFamily="34" charset="0"/>
              </a:rPr>
              <a:t> will offer you a wealth of opportunity to develop your foodie credentials, giving you unique </a:t>
            </a:r>
            <a:br>
              <a:rPr lang="en-US" altLang="en-US" sz="1600" dirty="0">
                <a:solidFill>
                  <a:srgbClr val="3E2B2F"/>
                </a:solidFill>
                <a:latin typeface="Trade Gothic Next Light" panose="020B0403040303020004" pitchFamily="34" charset="0"/>
              </a:rPr>
            </a:br>
            <a:r>
              <a:rPr lang="en-US" altLang="en-US" sz="1600" dirty="0">
                <a:solidFill>
                  <a:srgbClr val="3E2B2F"/>
                </a:solidFill>
                <a:latin typeface="Trade Gothic Next Light" panose="020B0403040303020004" pitchFamily="34" charset="0"/>
              </a:rPr>
              <a:t>exposure to some of the country’s leading </a:t>
            </a:r>
            <a:br>
              <a:rPr lang="en-US" altLang="en-US" sz="1600" dirty="0">
                <a:solidFill>
                  <a:srgbClr val="3E2B2F"/>
                </a:solidFill>
                <a:latin typeface="Trade Gothic Next Light" panose="020B0403040303020004" pitchFamily="34" charset="0"/>
              </a:rPr>
            </a:br>
            <a:r>
              <a:rPr lang="en-US" altLang="en-US" sz="1600" dirty="0">
                <a:solidFill>
                  <a:srgbClr val="3E2B2F"/>
                </a:solidFill>
                <a:latin typeface="Trade Gothic Next Light" panose="020B0403040303020004" pitchFamily="34" charset="0"/>
              </a:rPr>
              <a:t>artisan craftsmen who work at the very core of our business.</a:t>
            </a:r>
          </a:p>
          <a:p>
            <a:pPr marL="0" indent="0" algn="ctr">
              <a:lnSpc>
                <a:spcPct val="100000"/>
              </a:lnSpc>
              <a:buNone/>
            </a:pPr>
            <a:endParaRPr lang="en-US" sz="1600" dirty="0">
              <a:solidFill>
                <a:srgbClr val="3E2B2F"/>
              </a:solidFill>
              <a:latin typeface="Trade Gothic Next Light" panose="020B0403040303020004" pitchFamily="34" charset="0"/>
            </a:endParaRPr>
          </a:p>
          <a:p>
            <a:pPr marL="0" indent="0" algn="ctr">
              <a:lnSpc>
                <a:spcPct val="100000"/>
              </a:lnSpc>
              <a:buNone/>
            </a:pPr>
            <a:r>
              <a:rPr lang="en-US" sz="1600" dirty="0">
                <a:solidFill>
                  <a:srgbClr val="3E2B2F"/>
                </a:solidFill>
                <a:latin typeface="Trade Gothic Next Light" panose="020B0403040303020004" pitchFamily="34" charset="0"/>
              </a:rPr>
              <a:t>And all based at the heart of our business, in Daylesford in Gloucestershire</a:t>
            </a:r>
            <a:endParaRPr lang="en-GB" sz="1600" dirty="0">
              <a:solidFill>
                <a:srgbClr val="3E2B2F"/>
              </a:solidFill>
              <a:latin typeface="Trade Gothic Next Light" panose="020B0403040303020004" pitchFamily="34" charset="0"/>
            </a:endParaRPr>
          </a:p>
        </p:txBody>
      </p:sp>
      <p:pic>
        <p:nvPicPr>
          <p:cNvPr id="7" name="Picture 6" descr="A picture containing indoor, person, preparing&#10;&#10;Description automatically generated">
            <a:extLst>
              <a:ext uri="{FF2B5EF4-FFF2-40B4-BE49-F238E27FC236}">
                <a16:creationId xmlns:a16="http://schemas.microsoft.com/office/drawing/2014/main" id="{5A9B1093-827D-B805-6D3C-60DA5659740F}"/>
              </a:ext>
            </a:extLst>
          </p:cNvPr>
          <p:cNvPicPr>
            <a:picLocks noChangeAspect="1"/>
          </p:cNvPicPr>
          <p:nvPr/>
        </p:nvPicPr>
        <p:blipFill rotWithShape="1">
          <a:blip r:embed="rId3">
            <a:extLst>
              <a:ext uri="{28A0092B-C50C-407E-A947-70E740481C1C}">
                <a14:useLocalDpi xmlns:a14="http://schemas.microsoft.com/office/drawing/2010/main" val="0"/>
              </a:ext>
            </a:extLst>
          </a:blip>
          <a:srcRect t="10525" b="2744"/>
          <a:stretch/>
        </p:blipFill>
        <p:spPr>
          <a:xfrm>
            <a:off x="7204854" y="330200"/>
            <a:ext cx="4623076" cy="6197600"/>
          </a:xfrm>
          <a:prstGeom prst="rect">
            <a:avLst/>
          </a:prstGeom>
        </p:spPr>
      </p:pic>
    </p:spTree>
    <p:extLst>
      <p:ext uri="{BB962C8B-B14F-4D97-AF65-F5344CB8AC3E}">
        <p14:creationId xmlns:p14="http://schemas.microsoft.com/office/powerpoint/2010/main" val="446565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picture containing food, cheese, fruit, sliced&#10;&#10;Description automatically generated">
            <a:extLst>
              <a:ext uri="{FF2B5EF4-FFF2-40B4-BE49-F238E27FC236}">
                <a16:creationId xmlns:a16="http://schemas.microsoft.com/office/drawing/2014/main" id="{834DD30E-73DF-44CE-2497-113DCC20EF89}"/>
              </a:ext>
            </a:extLst>
          </p:cNvPr>
          <p:cNvPicPr>
            <a:picLocks noChangeAspect="1"/>
          </p:cNvPicPr>
          <p:nvPr/>
        </p:nvPicPr>
        <p:blipFill rotWithShape="1">
          <a:blip r:embed="rId3">
            <a:extLst>
              <a:ext uri="{28A0092B-C50C-407E-A947-70E740481C1C}">
                <a14:useLocalDpi xmlns:a14="http://schemas.microsoft.com/office/drawing/2010/main" val="0"/>
              </a:ext>
            </a:extLst>
          </a:blip>
          <a:srcRect l="2789" t="26564" r="43" b="31616"/>
          <a:stretch/>
        </p:blipFill>
        <p:spPr>
          <a:xfrm>
            <a:off x="1" y="-41190"/>
            <a:ext cx="12192000" cy="6899190"/>
          </a:xfrm>
          <a:prstGeom prst="rect">
            <a:avLst/>
          </a:prstGeom>
        </p:spPr>
      </p:pic>
      <p:sp>
        <p:nvSpPr>
          <p:cNvPr id="18" name="Rectangle 17">
            <a:extLst>
              <a:ext uri="{FF2B5EF4-FFF2-40B4-BE49-F238E27FC236}">
                <a16:creationId xmlns:a16="http://schemas.microsoft.com/office/drawing/2014/main" id="{6B234B1D-2786-80B4-6DA5-EA315EB16E8A}"/>
              </a:ext>
            </a:extLst>
          </p:cNvPr>
          <p:cNvSpPr/>
          <p:nvPr/>
        </p:nvSpPr>
        <p:spPr>
          <a:xfrm>
            <a:off x="0" y="-41190"/>
            <a:ext cx="12188951" cy="6899190"/>
          </a:xfrm>
          <a:prstGeom prst="rect">
            <a:avLst/>
          </a:prstGeom>
          <a:solidFill>
            <a:schemeClr val="dk1">
              <a:alpha val="2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0" y="84111"/>
            <a:ext cx="12197418"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chemeClr val="bg1"/>
                </a:solidFill>
                <a:latin typeface="Trade Gothic Next Light" panose="020B0403040303020004" pitchFamily="34" charset="0"/>
              </a:rPr>
              <a:t>THE FINE PRINT</a:t>
            </a:r>
          </a:p>
        </p:txBody>
      </p:sp>
      <p:sp>
        <p:nvSpPr>
          <p:cNvPr id="2" name="Content Placeholder 8">
            <a:extLst>
              <a:ext uri="{FF2B5EF4-FFF2-40B4-BE49-F238E27FC236}">
                <a16:creationId xmlns:a16="http://schemas.microsoft.com/office/drawing/2014/main" id="{8B6B75FC-56F5-2C6C-3211-6E99F4FEF28A}"/>
              </a:ext>
            </a:extLst>
          </p:cNvPr>
          <p:cNvSpPr txBox="1">
            <a:spLocks/>
          </p:cNvSpPr>
          <p:nvPr/>
        </p:nvSpPr>
        <p:spPr>
          <a:xfrm>
            <a:off x="2900999" y="1085850"/>
            <a:ext cx="6390001" cy="518321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r>
              <a:rPr lang="en-GB" sz="1600" dirty="0">
                <a:solidFill>
                  <a:schemeClr val="bg1"/>
                </a:solidFill>
                <a:latin typeface="Trade Gothic Next Light" panose="020B0403040303020004" pitchFamily="34" charset="0"/>
              </a:rPr>
              <a:t>1 year internship programme employed on a full-time fixed term contract and starting Monday 9</a:t>
            </a:r>
            <a:r>
              <a:rPr lang="en-GB" sz="1600" baseline="30000" dirty="0">
                <a:solidFill>
                  <a:schemeClr val="bg1"/>
                </a:solidFill>
                <a:latin typeface="Trade Gothic Next Light" panose="020B0403040303020004" pitchFamily="34" charset="0"/>
              </a:rPr>
              <a:t>th</a:t>
            </a:r>
            <a:r>
              <a:rPr lang="en-GB" sz="1600" dirty="0">
                <a:solidFill>
                  <a:schemeClr val="bg1"/>
                </a:solidFill>
                <a:latin typeface="Trade Gothic Next Light" panose="020B0403040303020004" pitchFamily="34" charset="0"/>
              </a:rPr>
              <a:t> September 2024 </a:t>
            </a:r>
          </a:p>
          <a:p>
            <a:pPr marL="0" indent="0" algn="ctr">
              <a:lnSpc>
                <a:spcPct val="200000"/>
              </a:lnSpc>
              <a:buNone/>
            </a:pPr>
            <a:r>
              <a:rPr lang="en-GB" sz="1600" dirty="0">
                <a:solidFill>
                  <a:schemeClr val="bg1"/>
                </a:solidFill>
                <a:latin typeface="Trade Gothic Next Light" panose="020B0403040303020004" pitchFamily="34" charset="0"/>
              </a:rPr>
              <a:t>Salary of £23,800 p/a and benefits</a:t>
            </a:r>
          </a:p>
          <a:p>
            <a:pPr marL="0" indent="0" algn="ctr">
              <a:lnSpc>
                <a:spcPct val="200000"/>
              </a:lnSpc>
              <a:buNone/>
            </a:pPr>
            <a:r>
              <a:rPr lang="en-GB" sz="1600" dirty="0">
                <a:solidFill>
                  <a:schemeClr val="bg1"/>
                </a:solidFill>
                <a:latin typeface="Trade Gothic Next Light" panose="020B0403040303020004" pitchFamily="34" charset="0"/>
              </a:rPr>
              <a:t>Quarterly Socials organised by the company</a:t>
            </a:r>
          </a:p>
          <a:p>
            <a:pPr marL="0" indent="0" algn="ctr">
              <a:lnSpc>
                <a:spcPct val="200000"/>
              </a:lnSpc>
              <a:buNone/>
            </a:pPr>
            <a:r>
              <a:rPr lang="en-GB" sz="1600" dirty="0">
                <a:solidFill>
                  <a:schemeClr val="bg1"/>
                </a:solidFill>
                <a:latin typeface="Trade Gothic Next Light" panose="020B0403040303020004" pitchFamily="34" charset="0"/>
              </a:rPr>
              <a:t>Subsidised accommodation can be provided if required</a:t>
            </a:r>
          </a:p>
          <a:p>
            <a:pPr marL="0" indent="0" algn="ctr">
              <a:lnSpc>
                <a:spcPct val="200000"/>
              </a:lnSpc>
              <a:buNone/>
            </a:pPr>
            <a:r>
              <a:rPr lang="en-GB" sz="1600" dirty="0">
                <a:solidFill>
                  <a:schemeClr val="bg1"/>
                </a:solidFill>
                <a:latin typeface="Trade Gothic Next Light" panose="020B0403040303020004" pitchFamily="34" charset="0"/>
              </a:rPr>
              <a:t>20 Days holidays, plus all bank holidays off</a:t>
            </a:r>
          </a:p>
          <a:p>
            <a:pPr marL="0" indent="0" algn="ctr">
              <a:lnSpc>
                <a:spcPct val="200000"/>
              </a:lnSpc>
              <a:buNone/>
            </a:pPr>
            <a:r>
              <a:rPr lang="en-GB" sz="1600" dirty="0">
                <a:solidFill>
                  <a:schemeClr val="bg1"/>
                </a:solidFill>
                <a:latin typeface="Trade Gothic Next Light" panose="020B0403040303020004" pitchFamily="34" charset="0"/>
              </a:rPr>
              <a:t>6 month and 10 month career check in with the recruitment team</a:t>
            </a:r>
          </a:p>
          <a:p>
            <a:pPr marL="0" indent="0" algn="ctr">
              <a:lnSpc>
                <a:spcPct val="200000"/>
              </a:lnSpc>
              <a:buNone/>
            </a:pPr>
            <a:r>
              <a:rPr lang="en-GB" sz="1600" dirty="0">
                <a:solidFill>
                  <a:schemeClr val="bg1"/>
                </a:solidFill>
                <a:latin typeface="Trade Gothic Next Light" panose="020B0403040303020004" pitchFamily="34" charset="0"/>
              </a:rPr>
              <a:t>Reporting to a dedicated intern manager and buddied with a former intern now employed within the business</a:t>
            </a:r>
          </a:p>
          <a:p>
            <a:pPr marL="0" indent="0" algn="ctr">
              <a:lnSpc>
                <a:spcPct val="200000"/>
              </a:lnSpc>
              <a:buNone/>
            </a:pPr>
            <a:r>
              <a:rPr lang="en-GB" sz="1600" dirty="0">
                <a:solidFill>
                  <a:schemeClr val="bg1"/>
                </a:solidFill>
                <a:latin typeface="Trade Gothic Next Light" panose="020B0403040303020004" pitchFamily="34" charset="0"/>
              </a:rPr>
              <a:t>Internship graduation party, and certificate at the end of the year</a:t>
            </a:r>
          </a:p>
          <a:p>
            <a:pPr marL="0" indent="0" algn="ctr">
              <a:lnSpc>
                <a:spcPct val="200000"/>
              </a:lnSpc>
              <a:buNone/>
            </a:pPr>
            <a:r>
              <a:rPr lang="en-GB" sz="1600" dirty="0">
                <a:solidFill>
                  <a:schemeClr val="bg1"/>
                </a:solidFill>
                <a:latin typeface="Trade Gothic Next Light" panose="020B0403040303020004" pitchFamily="34" charset="0"/>
              </a:rPr>
              <a:t>Opportunities to understand more about permanent opportunities within the business and apply for these in the  final months of the programme</a:t>
            </a:r>
          </a:p>
        </p:txBody>
      </p:sp>
      <p:sp>
        <p:nvSpPr>
          <p:cNvPr id="7" name="TextBox 6">
            <a:extLst>
              <a:ext uri="{FF2B5EF4-FFF2-40B4-BE49-F238E27FC236}">
                <a16:creationId xmlns:a16="http://schemas.microsoft.com/office/drawing/2014/main" id="{152EB96E-4F6A-4FD8-242C-AA8909648551}"/>
              </a:ext>
            </a:extLst>
          </p:cNvPr>
          <p:cNvSpPr txBox="1"/>
          <p:nvPr/>
        </p:nvSpPr>
        <p:spPr>
          <a:xfrm>
            <a:off x="18628242" y="6124353"/>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420540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6D0E-D9F6-CB22-5913-8F9C3DD01B33}"/>
              </a:ext>
            </a:extLst>
          </p:cNvPr>
          <p:cNvSpPr>
            <a:spLocks noGrp="1"/>
          </p:cNvSpPr>
          <p:nvPr>
            <p:ph type="title"/>
          </p:nvPr>
        </p:nvSpPr>
        <p:spPr/>
        <p:txBody>
          <a:bodyPr/>
          <a:lstStyle/>
          <a:p>
            <a:r>
              <a:rPr lang="en-GB" dirty="0"/>
              <a:t>How to apply and key dates</a:t>
            </a:r>
          </a:p>
        </p:txBody>
      </p:sp>
      <p:sp>
        <p:nvSpPr>
          <p:cNvPr id="3" name="Content Placeholder 2">
            <a:extLst>
              <a:ext uri="{FF2B5EF4-FFF2-40B4-BE49-F238E27FC236}">
                <a16:creationId xmlns:a16="http://schemas.microsoft.com/office/drawing/2014/main" id="{4D55502F-09F5-1986-6406-BB50AAF7E853}"/>
              </a:ext>
            </a:extLst>
          </p:cNvPr>
          <p:cNvSpPr>
            <a:spLocks noGrp="1"/>
          </p:cNvSpPr>
          <p:nvPr>
            <p:ph idx="1"/>
          </p:nvPr>
        </p:nvSpPr>
        <p:spPr>
          <a:xfrm>
            <a:off x="838200" y="1514764"/>
            <a:ext cx="10515600" cy="4662199"/>
          </a:xfrm>
        </p:spPr>
        <p:txBody>
          <a:bodyPr>
            <a:normAutofit fontScale="70000" lnSpcReduction="20000"/>
          </a:bodyPr>
          <a:lstStyle/>
          <a:p>
            <a:r>
              <a:rPr lang="en-GB" dirty="0"/>
              <a:t>Applications open on 12/02/2024 and close 07/04/24</a:t>
            </a:r>
          </a:p>
          <a:p>
            <a:r>
              <a:rPr lang="en-GB" dirty="0"/>
              <a:t>Link to Application Portal to come- here you will be asked to tell us some more about yourself, why you believe you could be a Future Foodie and how your passion in food was ignited and grown</a:t>
            </a:r>
          </a:p>
          <a:p>
            <a:r>
              <a:rPr lang="en-GB" dirty="0"/>
              <a:t>We will let you know by 07/04/2024 if you application has progressed</a:t>
            </a:r>
          </a:p>
          <a:p>
            <a:r>
              <a:rPr lang="en-GB" dirty="0"/>
              <a:t>At this stage you will be invited in for one of two interview events here at Daylesford where you’ll have discussions with members of the team and get a chance to meet current interns.</a:t>
            </a:r>
          </a:p>
          <a:p>
            <a:r>
              <a:rPr lang="en-GB" dirty="0"/>
              <a:t>We will let you know by 22/05/2024 if your application has gone through to our final stage</a:t>
            </a:r>
          </a:p>
          <a:p>
            <a:r>
              <a:rPr lang="en-GB" dirty="0"/>
              <a:t>We will invite back to Daylesford to give you some hands-on experience in our kitchen or production units.</a:t>
            </a:r>
            <a:endParaRPr lang="en-GB" dirty="0">
              <a:highlight>
                <a:srgbClr val="FFFF00"/>
              </a:highlight>
            </a:endParaRPr>
          </a:p>
          <a:p>
            <a:r>
              <a:rPr lang="en-GB" dirty="0"/>
              <a:t>All applicants will have the outcome of their assessment communicated to them no later than 10/06/24</a:t>
            </a:r>
          </a:p>
          <a:p>
            <a:r>
              <a:rPr lang="en-GB" dirty="0"/>
              <a:t>All offers of places on the internship will be extended in writing by 10/06/24 with responses requested by 17/06/24 </a:t>
            </a:r>
          </a:p>
          <a:p>
            <a:r>
              <a:rPr lang="en-GB" dirty="0"/>
              <a:t>Interns will be required to be onsite to start their programme at 9am on Monday 9th September 2024</a:t>
            </a:r>
          </a:p>
        </p:txBody>
      </p:sp>
    </p:spTree>
    <p:extLst>
      <p:ext uri="{BB962C8B-B14F-4D97-AF65-F5344CB8AC3E}">
        <p14:creationId xmlns:p14="http://schemas.microsoft.com/office/powerpoint/2010/main" val="2153180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tree in a field&#10;&#10;Description automatically generated with medium confidence">
            <a:extLst>
              <a:ext uri="{FF2B5EF4-FFF2-40B4-BE49-F238E27FC236}">
                <a16:creationId xmlns:a16="http://schemas.microsoft.com/office/drawing/2014/main" id="{256BBFBA-7821-3BBA-A0D4-1274E21F4CD4}"/>
              </a:ext>
            </a:extLst>
          </p:cNvPr>
          <p:cNvPicPr>
            <a:picLocks noChangeAspect="1"/>
          </p:cNvPicPr>
          <p:nvPr/>
        </p:nvPicPr>
        <p:blipFill rotWithShape="1">
          <a:blip r:embed="rId3">
            <a:extLst>
              <a:ext uri="{28A0092B-C50C-407E-A947-70E740481C1C}">
                <a14:useLocalDpi xmlns:a14="http://schemas.microsoft.com/office/drawing/2010/main" val="0"/>
              </a:ext>
            </a:extLst>
          </a:blip>
          <a:srcRect l="764" t="30502" r="682" b="33198"/>
          <a:stretch/>
        </p:blipFill>
        <p:spPr>
          <a:xfrm>
            <a:off x="0" y="-1"/>
            <a:ext cx="12192000" cy="6858001"/>
          </a:xfrm>
          <a:prstGeom prst="rect">
            <a:avLst/>
          </a:prstGeom>
        </p:spPr>
      </p:pic>
      <p:sp>
        <p:nvSpPr>
          <p:cNvPr id="21" name="TextBox 20">
            <a:extLst>
              <a:ext uri="{FF2B5EF4-FFF2-40B4-BE49-F238E27FC236}">
                <a16:creationId xmlns:a16="http://schemas.microsoft.com/office/drawing/2014/main" id="{EDE482C6-11DD-BEB1-C8B4-41F40A5B33A5}"/>
              </a:ext>
            </a:extLst>
          </p:cNvPr>
          <p:cNvSpPr txBox="1"/>
          <p:nvPr/>
        </p:nvSpPr>
        <p:spPr>
          <a:xfrm>
            <a:off x="-3046" y="3158444"/>
            <a:ext cx="12201257" cy="541110"/>
          </a:xfrm>
          <a:prstGeom prst="rect">
            <a:avLst/>
          </a:prstGeom>
          <a:noFill/>
        </p:spPr>
        <p:txBody>
          <a:bodyPr wrap="square" rtlCol="0">
            <a:spAutoFit/>
          </a:bodyPr>
          <a:lstStyle/>
          <a:p>
            <a:pPr algn="ctr">
              <a:lnSpc>
                <a:spcPct val="150000"/>
              </a:lnSpc>
            </a:pPr>
            <a:r>
              <a:rPr lang="en-US" sz="2200" spc="600" dirty="0">
                <a:solidFill>
                  <a:schemeClr val="bg1"/>
                </a:solidFill>
                <a:latin typeface="Trade Gothic Next Light" panose="020B0403040303020004" pitchFamily="34" charset="0"/>
              </a:rPr>
              <a:t>WWW.DAYLESFORD.COM</a:t>
            </a:r>
          </a:p>
        </p:txBody>
      </p:sp>
    </p:spTree>
    <p:extLst>
      <p:ext uri="{BB962C8B-B14F-4D97-AF65-F5344CB8AC3E}">
        <p14:creationId xmlns:p14="http://schemas.microsoft.com/office/powerpoint/2010/main" val="73326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3798B9D7-79C2-B234-233A-6F1276D523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5001028" y="1212704"/>
            <a:ext cx="7196390"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rgbClr val="3E2B2F"/>
                </a:solidFill>
                <a:latin typeface="Trade Gothic Next Light" panose="020B0403040303020004" pitchFamily="34" charset="0"/>
              </a:rPr>
              <a:t>WHAT IS DAYLESFORD ORGANIC? </a:t>
            </a:r>
          </a:p>
        </p:txBody>
      </p:sp>
      <p:sp>
        <p:nvSpPr>
          <p:cNvPr id="7" name="Content Placeholder 2">
            <a:extLst>
              <a:ext uri="{FF2B5EF4-FFF2-40B4-BE49-F238E27FC236}">
                <a16:creationId xmlns:a16="http://schemas.microsoft.com/office/drawing/2014/main" id="{A2BF711E-ED9F-F049-6D73-383DEB534DDF}"/>
              </a:ext>
            </a:extLst>
          </p:cNvPr>
          <p:cNvSpPr txBox="1">
            <a:spLocks/>
          </p:cNvSpPr>
          <p:nvPr/>
        </p:nvSpPr>
        <p:spPr>
          <a:xfrm>
            <a:off x="5001026" y="2504274"/>
            <a:ext cx="7196390" cy="33476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en-US" sz="1600" dirty="0">
                <a:solidFill>
                  <a:srgbClr val="3E2B2F"/>
                </a:solidFill>
                <a:latin typeface="Trade Gothic Next Light" panose="020B0403040303020004" pitchFamily="34" charset="0"/>
              </a:rPr>
              <a:t>Daylesford is an Organic farm founded by </a:t>
            </a:r>
            <a:br>
              <a:rPr lang="en-GB" altLang="en-US" sz="1600" dirty="0">
                <a:solidFill>
                  <a:srgbClr val="3E2B2F"/>
                </a:solidFill>
                <a:latin typeface="Trade Gothic Next Light" panose="020B0403040303020004" pitchFamily="34" charset="0"/>
              </a:rPr>
            </a:br>
            <a:r>
              <a:rPr lang="en-GB" altLang="en-US" sz="1600" dirty="0">
                <a:solidFill>
                  <a:srgbClr val="3E2B2F"/>
                </a:solidFill>
                <a:latin typeface="Trade Gothic Next Light" panose="020B0403040303020004" pitchFamily="34" charset="0"/>
              </a:rPr>
              <a:t>Lady Carole Bamford in 2002.</a:t>
            </a:r>
          </a:p>
          <a:p>
            <a:pPr marL="0" indent="0" algn="ctr">
              <a:buNone/>
            </a:pPr>
            <a:r>
              <a:rPr lang="en-GB" altLang="en-US" sz="1600" dirty="0">
                <a:solidFill>
                  <a:srgbClr val="3E2B2F"/>
                </a:solidFill>
                <a:latin typeface="Trade Gothic Next Light" panose="020B0403040303020004" pitchFamily="34" charset="0"/>
              </a:rPr>
              <a:t>Nature is at the heart of everything Daylesford creates.</a:t>
            </a:r>
          </a:p>
          <a:p>
            <a:pPr marL="0" indent="0" algn="ctr">
              <a:buNone/>
            </a:pPr>
            <a:r>
              <a:rPr lang="en-GB" altLang="en-US" sz="1600" dirty="0">
                <a:solidFill>
                  <a:srgbClr val="3E2B2F"/>
                </a:solidFill>
                <a:latin typeface="Trade Gothic Next Light" panose="020B0403040303020004" pitchFamily="34" charset="0"/>
              </a:rPr>
              <a:t>Daylesford celebrates artisan craftsmanship by producing and </a:t>
            </a:r>
            <a:br>
              <a:rPr lang="en-GB" altLang="en-US" sz="1600" dirty="0">
                <a:solidFill>
                  <a:srgbClr val="3E2B2F"/>
                </a:solidFill>
                <a:latin typeface="Trade Gothic Next Light" panose="020B0403040303020004" pitchFamily="34" charset="0"/>
              </a:rPr>
            </a:br>
            <a:r>
              <a:rPr lang="en-GB" altLang="en-US" sz="1600" dirty="0">
                <a:solidFill>
                  <a:srgbClr val="3E2B2F"/>
                </a:solidFill>
                <a:latin typeface="Trade Gothic Next Light" panose="020B0403040303020004" pitchFamily="34" charset="0"/>
              </a:rPr>
              <a:t>manufacturing food at our Gloucestershire farm and then supplying </a:t>
            </a:r>
            <a:br>
              <a:rPr lang="en-GB" altLang="en-US" sz="1600" dirty="0">
                <a:solidFill>
                  <a:srgbClr val="3E2B2F"/>
                </a:solidFill>
                <a:latin typeface="Trade Gothic Next Light" panose="020B0403040303020004" pitchFamily="34" charset="0"/>
              </a:rPr>
            </a:br>
            <a:r>
              <a:rPr lang="en-GB" altLang="en-US" sz="1600" dirty="0">
                <a:solidFill>
                  <a:srgbClr val="3E2B2F"/>
                </a:solidFill>
                <a:latin typeface="Trade Gothic Next Light" panose="020B0403040303020004" pitchFamily="34" charset="0"/>
              </a:rPr>
              <a:t>this to our London shops and external distributors.</a:t>
            </a:r>
          </a:p>
          <a:p>
            <a:pPr marL="0" indent="0" algn="ctr">
              <a:buNone/>
            </a:pPr>
            <a:r>
              <a:rPr lang="en-US" altLang="en-US" sz="1600" dirty="0">
                <a:solidFill>
                  <a:srgbClr val="3E2B2F"/>
                </a:solidFill>
                <a:latin typeface="Trade Gothic Next Light" panose="020B0403040303020004" pitchFamily="34" charset="0"/>
              </a:rPr>
              <a:t>In our business, we house various production units: i.e., </a:t>
            </a:r>
            <a:br>
              <a:rPr lang="en-US" altLang="en-US" sz="1600" dirty="0">
                <a:solidFill>
                  <a:srgbClr val="3E2B2F"/>
                </a:solidFill>
                <a:latin typeface="Trade Gothic Next Light" panose="020B0403040303020004" pitchFamily="34" charset="0"/>
              </a:rPr>
            </a:br>
            <a:r>
              <a:rPr lang="en-US" altLang="en-US" sz="1600" dirty="0">
                <a:solidFill>
                  <a:srgbClr val="3E2B2F"/>
                </a:solidFill>
                <a:latin typeface="Trade Gothic Next Light" panose="020B0403040303020004" pitchFamily="34" charset="0"/>
              </a:rPr>
              <a:t>the creamery, patisserie and the black barn, all of which develop and create the delicious products that we have become renowned for</a:t>
            </a:r>
          </a:p>
          <a:p>
            <a:pPr marL="0" indent="0" algn="ctr">
              <a:buNone/>
            </a:pPr>
            <a:endParaRPr lang="en-US" altLang="en-US" sz="1600" dirty="0">
              <a:solidFill>
                <a:srgbClr val="3E2B2F"/>
              </a:solidFill>
              <a:latin typeface="Trade Gothic Next Light" panose="020B0403040303020004" pitchFamily="34" charset="0"/>
            </a:endParaRPr>
          </a:p>
          <a:p>
            <a:pPr marL="0" indent="0" algn="ctr">
              <a:buNone/>
            </a:pPr>
            <a:r>
              <a:rPr lang="en-US" altLang="en-US" sz="1600" dirty="0">
                <a:solidFill>
                  <a:srgbClr val="3E2B2F"/>
                </a:solidFill>
                <a:latin typeface="Trade Gothic Next Light" panose="020B0403040303020004" pitchFamily="34" charset="0"/>
              </a:rPr>
              <a:t>See more here: </a:t>
            </a:r>
            <a:r>
              <a:rPr lang="en-GB" altLang="en-US" sz="1600" dirty="0">
                <a:solidFill>
                  <a:srgbClr val="3E2B2F"/>
                </a:solidFill>
                <a:latin typeface="Trade Gothic Next Light" panose="020B0403040303020004" pitchFamily="34" charset="0"/>
                <a:hlinkClick r:id="rId2">
                  <a:extLst>
                    <a:ext uri="{A12FA001-AC4F-418D-AE19-62706E023703}">
                      <ahyp:hlinkClr xmlns:ahyp="http://schemas.microsoft.com/office/drawing/2018/hyperlinkcolor" val="tx"/>
                    </a:ext>
                  </a:extLst>
                </a:hlinkClick>
              </a:rPr>
              <a:t>https://www.daylesford.com/discover/about-us</a:t>
            </a:r>
            <a:endParaRPr lang="en-US" altLang="en-US" sz="1600" dirty="0">
              <a:solidFill>
                <a:srgbClr val="3E2B2F"/>
              </a:solidFill>
              <a:latin typeface="Trade Gothic Next Light" panose="020B0403040303020004" pitchFamily="34" charset="0"/>
            </a:endParaRPr>
          </a:p>
          <a:p>
            <a:pPr marL="0" indent="0" algn="ctr">
              <a:buNone/>
            </a:pPr>
            <a:endParaRPr lang="en-GB" altLang="en-US" sz="1600" dirty="0">
              <a:solidFill>
                <a:srgbClr val="3E2B2F"/>
              </a:solidFill>
              <a:latin typeface="Trade Gothic Next Light" panose="020B0403040303020004" pitchFamily="34" charset="0"/>
            </a:endParaRPr>
          </a:p>
          <a:p>
            <a:pPr algn="ctr"/>
            <a:endParaRPr lang="en-GB" altLang="en-US" sz="1600" dirty="0">
              <a:solidFill>
                <a:srgbClr val="3E2B2F"/>
              </a:solidFill>
              <a:latin typeface="Trade Gothic Next Light" panose="020B0403040303020004" pitchFamily="34" charset="0"/>
            </a:endParaRPr>
          </a:p>
        </p:txBody>
      </p:sp>
      <p:pic>
        <p:nvPicPr>
          <p:cNvPr id="3" name="Picture 2" descr="A picture containing grass, person, outdoor, vegetable&#10;&#10;Description automatically generated">
            <a:extLst>
              <a:ext uri="{FF2B5EF4-FFF2-40B4-BE49-F238E27FC236}">
                <a16:creationId xmlns:a16="http://schemas.microsoft.com/office/drawing/2014/main" id="{F93BAB86-6274-A392-C23A-285603B1162E}"/>
              </a:ext>
            </a:extLst>
          </p:cNvPr>
          <p:cNvPicPr>
            <a:picLocks noChangeAspect="1"/>
          </p:cNvPicPr>
          <p:nvPr/>
        </p:nvPicPr>
        <p:blipFill rotWithShape="1">
          <a:blip r:embed="rId3">
            <a:extLst>
              <a:ext uri="{28A0092B-C50C-407E-A947-70E740481C1C}">
                <a14:useLocalDpi xmlns:a14="http://schemas.microsoft.com/office/drawing/2010/main" val="0"/>
              </a:ext>
            </a:extLst>
          </a:blip>
          <a:srcRect t="13463" r="2798"/>
          <a:stretch/>
        </p:blipFill>
        <p:spPr>
          <a:xfrm>
            <a:off x="354623" y="330200"/>
            <a:ext cx="4640988" cy="6197600"/>
          </a:xfrm>
          <a:prstGeom prst="rect">
            <a:avLst/>
          </a:prstGeom>
        </p:spPr>
      </p:pic>
    </p:spTree>
    <p:extLst>
      <p:ext uri="{BB962C8B-B14F-4D97-AF65-F5344CB8AC3E}">
        <p14:creationId xmlns:p14="http://schemas.microsoft.com/office/powerpoint/2010/main" val="2971452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Oval 84">
            <a:extLst>
              <a:ext uri="{FF2B5EF4-FFF2-40B4-BE49-F238E27FC236}">
                <a16:creationId xmlns:a16="http://schemas.microsoft.com/office/drawing/2014/main" id="{BADBC281-8DCE-5647-6D91-467C920382CE}"/>
              </a:ext>
            </a:extLst>
          </p:cNvPr>
          <p:cNvSpPr/>
          <p:nvPr/>
        </p:nvSpPr>
        <p:spPr>
          <a:xfrm>
            <a:off x="535108"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a:extLst>
              <a:ext uri="{FF2B5EF4-FFF2-40B4-BE49-F238E27FC236}">
                <a16:creationId xmlns:a16="http://schemas.microsoft.com/office/drawing/2014/main" id="{3798B9D7-79C2-B234-233A-6F1276D52329}"/>
              </a:ext>
            </a:extLst>
          </p:cNvPr>
          <p:cNvSpPr>
            <a:spLocks noChangeAspect="1" noChangeArrowheads="1"/>
          </p:cNvSpPr>
          <p:nvPr/>
        </p:nvSpPr>
        <p:spPr bwMode="auto">
          <a:xfrm>
            <a:off x="5943600" y="33471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0" y="84111"/>
            <a:ext cx="12197418"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rgbClr val="3E2B2F"/>
                </a:solidFill>
                <a:latin typeface="Trade Gothic Next Light" panose="020B0403040303020004" pitchFamily="34" charset="0"/>
              </a:rPr>
              <a:t>WHERE WILL YOU WORK?</a:t>
            </a:r>
          </a:p>
        </p:txBody>
      </p:sp>
      <p:sp>
        <p:nvSpPr>
          <p:cNvPr id="14" name="Content Placeholder 2">
            <a:extLst>
              <a:ext uri="{FF2B5EF4-FFF2-40B4-BE49-F238E27FC236}">
                <a16:creationId xmlns:a16="http://schemas.microsoft.com/office/drawing/2014/main" id="{A5D17F2B-F1A6-15DF-F45D-2C68A1F1870E}"/>
              </a:ext>
            </a:extLst>
          </p:cNvPr>
          <p:cNvSpPr>
            <a:spLocks noGrp="1"/>
          </p:cNvSpPr>
          <p:nvPr>
            <p:ph idx="1"/>
          </p:nvPr>
        </p:nvSpPr>
        <p:spPr>
          <a:xfrm rot="18211316">
            <a:off x="-92776" y="2454248"/>
            <a:ext cx="2974046" cy="385375"/>
          </a:xfrm>
        </p:spPr>
        <p:txBody>
          <a:bodyPr>
            <a:normAutofit/>
          </a:bodyPr>
          <a:lstStyle/>
          <a:p>
            <a:pPr marL="0" indent="0">
              <a:buNone/>
            </a:pPr>
            <a:r>
              <a:rPr lang="en-GB" sz="1600" spc="300" dirty="0">
                <a:solidFill>
                  <a:srgbClr val="3E2B2F"/>
                </a:solidFill>
                <a:latin typeface="Trade Gothic Next Light" panose="020B0403040303020004" pitchFamily="34" charset="0"/>
              </a:rPr>
              <a:t>THE MARKET GARDEN</a:t>
            </a:r>
          </a:p>
        </p:txBody>
      </p:sp>
      <p:grpSp>
        <p:nvGrpSpPr>
          <p:cNvPr id="117" name="Group 116">
            <a:extLst>
              <a:ext uri="{FF2B5EF4-FFF2-40B4-BE49-F238E27FC236}">
                <a16:creationId xmlns:a16="http://schemas.microsoft.com/office/drawing/2014/main" id="{F87016BE-4C6B-A21B-F8E2-3D2B49F4FC8D}"/>
              </a:ext>
            </a:extLst>
          </p:cNvPr>
          <p:cNvGrpSpPr/>
          <p:nvPr/>
        </p:nvGrpSpPr>
        <p:grpSpPr>
          <a:xfrm>
            <a:off x="392795" y="4039227"/>
            <a:ext cx="973500" cy="665308"/>
            <a:chOff x="392795" y="4039227"/>
            <a:chExt cx="973500" cy="665308"/>
          </a:xfrm>
        </p:grpSpPr>
        <p:sp>
          <p:nvSpPr>
            <p:cNvPr id="16" name="Rectangle 15">
              <a:extLst>
                <a:ext uri="{FF2B5EF4-FFF2-40B4-BE49-F238E27FC236}">
                  <a16:creationId xmlns:a16="http://schemas.microsoft.com/office/drawing/2014/main" id="{2E8A4382-C913-5083-D526-5ABD23693AE3}"/>
                </a:ext>
              </a:extLst>
            </p:cNvPr>
            <p:cNvSpPr/>
            <p:nvPr/>
          </p:nvSpPr>
          <p:spPr>
            <a:xfrm>
              <a:off x="392795" y="4039227"/>
              <a:ext cx="226906" cy="665308"/>
            </a:xfrm>
            <a:prstGeom prst="rect">
              <a:avLst/>
            </a:prstGeom>
            <a:solidFill>
              <a:srgbClr val="D8D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4099BB-2596-4C1A-7C65-B1BC0937AC51}"/>
                </a:ext>
              </a:extLst>
            </p:cNvPr>
            <p:cNvSpPr/>
            <p:nvPr/>
          </p:nvSpPr>
          <p:spPr>
            <a:xfrm>
              <a:off x="641660" y="4039227"/>
              <a:ext cx="226906" cy="665308"/>
            </a:xfrm>
            <a:prstGeom prst="rect">
              <a:avLst/>
            </a:prstGeom>
            <a:solidFill>
              <a:srgbClr val="D8D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4917D-077B-A009-CA7E-F9F2954D3306}"/>
                </a:ext>
              </a:extLst>
            </p:cNvPr>
            <p:cNvSpPr/>
            <p:nvPr/>
          </p:nvSpPr>
          <p:spPr>
            <a:xfrm>
              <a:off x="890524" y="4039227"/>
              <a:ext cx="226906" cy="665308"/>
            </a:xfrm>
            <a:prstGeom prst="rect">
              <a:avLst/>
            </a:prstGeom>
            <a:solidFill>
              <a:srgbClr val="D8D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3E7D39-7677-24F3-83ED-26F9F35A447E}"/>
                </a:ext>
              </a:extLst>
            </p:cNvPr>
            <p:cNvSpPr/>
            <p:nvPr/>
          </p:nvSpPr>
          <p:spPr>
            <a:xfrm>
              <a:off x="1139389" y="4039227"/>
              <a:ext cx="226906" cy="665308"/>
            </a:xfrm>
            <a:prstGeom prst="rect">
              <a:avLst/>
            </a:prstGeom>
            <a:solidFill>
              <a:srgbClr val="D8D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7441A90B-6796-AC2D-3AAF-AC456CD6DF41}"/>
              </a:ext>
            </a:extLst>
          </p:cNvPr>
          <p:cNvGrpSpPr/>
          <p:nvPr/>
        </p:nvGrpSpPr>
        <p:grpSpPr>
          <a:xfrm>
            <a:off x="1388253" y="4039227"/>
            <a:ext cx="724636" cy="665308"/>
            <a:chOff x="1388253" y="4039227"/>
            <a:chExt cx="724636" cy="665308"/>
          </a:xfrm>
          <a:solidFill>
            <a:srgbClr val="E8F3F4"/>
          </a:solidFill>
        </p:grpSpPr>
        <p:sp>
          <p:nvSpPr>
            <p:cNvPr id="20" name="Rectangle 19">
              <a:extLst>
                <a:ext uri="{FF2B5EF4-FFF2-40B4-BE49-F238E27FC236}">
                  <a16:creationId xmlns:a16="http://schemas.microsoft.com/office/drawing/2014/main" id="{6F976034-8A16-3DCD-2879-D739879BC7DA}"/>
                </a:ext>
              </a:extLst>
            </p:cNvPr>
            <p:cNvSpPr/>
            <p:nvPr/>
          </p:nvSpPr>
          <p:spPr>
            <a:xfrm>
              <a:off x="1388253"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a:extLst>
                <a:ext uri="{FF2B5EF4-FFF2-40B4-BE49-F238E27FC236}">
                  <a16:creationId xmlns:a16="http://schemas.microsoft.com/office/drawing/2014/main" id="{11B6B625-5DC1-672D-7EC4-78199ABECF5A}"/>
                </a:ext>
              </a:extLst>
            </p:cNvPr>
            <p:cNvSpPr/>
            <p:nvPr/>
          </p:nvSpPr>
          <p:spPr>
            <a:xfrm>
              <a:off x="1637118"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2" name="Rectangle 21">
              <a:extLst>
                <a:ext uri="{FF2B5EF4-FFF2-40B4-BE49-F238E27FC236}">
                  <a16:creationId xmlns:a16="http://schemas.microsoft.com/office/drawing/2014/main" id="{3A3059B3-C749-6080-9DD7-AE6FDC4D6C78}"/>
                </a:ext>
              </a:extLst>
            </p:cNvPr>
            <p:cNvSpPr/>
            <p:nvPr/>
          </p:nvSpPr>
          <p:spPr>
            <a:xfrm>
              <a:off x="1885983"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grpSp>
        <p:nvGrpSpPr>
          <p:cNvPr id="121" name="Group 120">
            <a:extLst>
              <a:ext uri="{FF2B5EF4-FFF2-40B4-BE49-F238E27FC236}">
                <a16:creationId xmlns:a16="http://schemas.microsoft.com/office/drawing/2014/main" id="{1C9F3C69-1763-5E0D-A4AE-2CAB63A13A74}"/>
              </a:ext>
            </a:extLst>
          </p:cNvPr>
          <p:cNvGrpSpPr/>
          <p:nvPr/>
        </p:nvGrpSpPr>
        <p:grpSpPr>
          <a:xfrm>
            <a:off x="2134847" y="4039227"/>
            <a:ext cx="724635" cy="665308"/>
            <a:chOff x="2134847" y="4039227"/>
            <a:chExt cx="724635" cy="665308"/>
          </a:xfrm>
          <a:solidFill>
            <a:srgbClr val="FDF5BB"/>
          </a:solidFill>
        </p:grpSpPr>
        <p:sp>
          <p:nvSpPr>
            <p:cNvPr id="23" name="Rectangle 22">
              <a:extLst>
                <a:ext uri="{FF2B5EF4-FFF2-40B4-BE49-F238E27FC236}">
                  <a16:creationId xmlns:a16="http://schemas.microsoft.com/office/drawing/2014/main" id="{38C8A22E-F8C3-5F47-6892-D1475EFECCAB}"/>
                </a:ext>
              </a:extLst>
            </p:cNvPr>
            <p:cNvSpPr/>
            <p:nvPr/>
          </p:nvSpPr>
          <p:spPr>
            <a:xfrm>
              <a:off x="2134847"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0A6E704-C6AD-B0A6-D1BF-9B8896515D16}"/>
                </a:ext>
              </a:extLst>
            </p:cNvPr>
            <p:cNvSpPr/>
            <p:nvPr/>
          </p:nvSpPr>
          <p:spPr>
            <a:xfrm>
              <a:off x="2383711"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30C5BBA-B151-454B-552F-8494B766678A}"/>
                </a:ext>
              </a:extLst>
            </p:cNvPr>
            <p:cNvSpPr/>
            <p:nvPr/>
          </p:nvSpPr>
          <p:spPr>
            <a:xfrm>
              <a:off x="2632576"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46677C47-6077-C2AA-6CA6-B00D3E95F8F4}"/>
              </a:ext>
            </a:extLst>
          </p:cNvPr>
          <p:cNvGrpSpPr/>
          <p:nvPr/>
        </p:nvGrpSpPr>
        <p:grpSpPr>
          <a:xfrm>
            <a:off x="2881435" y="4039227"/>
            <a:ext cx="1471229" cy="665308"/>
            <a:chOff x="2881435" y="4039227"/>
            <a:chExt cx="1471229" cy="665308"/>
          </a:xfrm>
          <a:solidFill>
            <a:srgbClr val="D9EDC5"/>
          </a:solidFill>
        </p:grpSpPr>
        <p:sp>
          <p:nvSpPr>
            <p:cNvPr id="26" name="Rectangle 25">
              <a:extLst>
                <a:ext uri="{FF2B5EF4-FFF2-40B4-BE49-F238E27FC236}">
                  <a16:creationId xmlns:a16="http://schemas.microsoft.com/office/drawing/2014/main" id="{35316143-380C-E0A5-AF47-F772DF2349BD}"/>
                </a:ext>
              </a:extLst>
            </p:cNvPr>
            <p:cNvSpPr/>
            <p:nvPr/>
          </p:nvSpPr>
          <p:spPr>
            <a:xfrm>
              <a:off x="2881435"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CCFA10-C198-2E90-3263-E0FE5E6E7EDD}"/>
                </a:ext>
              </a:extLst>
            </p:cNvPr>
            <p:cNvSpPr/>
            <p:nvPr/>
          </p:nvSpPr>
          <p:spPr>
            <a:xfrm>
              <a:off x="3130300"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51A0768-E250-BADF-CE84-EDB93502EB81}"/>
                </a:ext>
              </a:extLst>
            </p:cNvPr>
            <p:cNvSpPr/>
            <p:nvPr/>
          </p:nvSpPr>
          <p:spPr>
            <a:xfrm>
              <a:off x="3379165"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1E87518-EA4A-C9E8-FBAD-A0C45D5C58D2}"/>
                </a:ext>
              </a:extLst>
            </p:cNvPr>
            <p:cNvSpPr/>
            <p:nvPr/>
          </p:nvSpPr>
          <p:spPr>
            <a:xfrm>
              <a:off x="3628029"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846D549-FA14-1315-0F89-1E537EC4A9C2}"/>
                </a:ext>
              </a:extLst>
            </p:cNvPr>
            <p:cNvSpPr/>
            <p:nvPr/>
          </p:nvSpPr>
          <p:spPr>
            <a:xfrm>
              <a:off x="3876894"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6B689C2-5850-2397-5F41-39CE9FEE0C1E}"/>
                </a:ext>
              </a:extLst>
            </p:cNvPr>
            <p:cNvSpPr/>
            <p:nvPr/>
          </p:nvSpPr>
          <p:spPr>
            <a:xfrm>
              <a:off x="4125758"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3E0DC358-1716-A821-60DC-E6EDCE84F14B}"/>
              </a:ext>
            </a:extLst>
          </p:cNvPr>
          <p:cNvGrpSpPr/>
          <p:nvPr/>
        </p:nvGrpSpPr>
        <p:grpSpPr>
          <a:xfrm>
            <a:off x="4374623" y="4039227"/>
            <a:ext cx="1471224" cy="665308"/>
            <a:chOff x="4374623" y="4039227"/>
            <a:chExt cx="1471224" cy="665308"/>
          </a:xfrm>
          <a:solidFill>
            <a:srgbClr val="F5DFE3"/>
          </a:solidFill>
        </p:grpSpPr>
        <p:sp>
          <p:nvSpPr>
            <p:cNvPr id="32" name="Rectangle 31">
              <a:extLst>
                <a:ext uri="{FF2B5EF4-FFF2-40B4-BE49-F238E27FC236}">
                  <a16:creationId xmlns:a16="http://schemas.microsoft.com/office/drawing/2014/main" id="{B84FADD7-5B80-5972-3662-3BDB2380BB6B}"/>
                </a:ext>
              </a:extLst>
            </p:cNvPr>
            <p:cNvSpPr/>
            <p:nvPr/>
          </p:nvSpPr>
          <p:spPr>
            <a:xfrm>
              <a:off x="4374623"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CCD2E9D-B5E4-B8D6-B742-467050020398}"/>
                </a:ext>
              </a:extLst>
            </p:cNvPr>
            <p:cNvSpPr/>
            <p:nvPr/>
          </p:nvSpPr>
          <p:spPr>
            <a:xfrm>
              <a:off x="4623488"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D9C87DF-03AD-9238-C187-0C782629DB3E}"/>
                </a:ext>
              </a:extLst>
            </p:cNvPr>
            <p:cNvSpPr/>
            <p:nvPr/>
          </p:nvSpPr>
          <p:spPr>
            <a:xfrm>
              <a:off x="4872350"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3DE929C-DD05-FB11-D37E-E5200A917967}"/>
                </a:ext>
              </a:extLst>
            </p:cNvPr>
            <p:cNvSpPr/>
            <p:nvPr/>
          </p:nvSpPr>
          <p:spPr>
            <a:xfrm>
              <a:off x="5121215"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0CBA22D-B99D-5763-CE92-6A93135B85F8}"/>
                </a:ext>
              </a:extLst>
            </p:cNvPr>
            <p:cNvSpPr/>
            <p:nvPr/>
          </p:nvSpPr>
          <p:spPr>
            <a:xfrm>
              <a:off x="5370076"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60DA10-CEE6-D06B-1547-C011D9F32AB5}"/>
                </a:ext>
              </a:extLst>
            </p:cNvPr>
            <p:cNvSpPr/>
            <p:nvPr/>
          </p:nvSpPr>
          <p:spPr>
            <a:xfrm>
              <a:off x="5618941"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2A6057A-DBAF-CA3E-14CE-4DEE14A3E462}"/>
              </a:ext>
            </a:extLst>
          </p:cNvPr>
          <p:cNvGrpSpPr/>
          <p:nvPr/>
        </p:nvGrpSpPr>
        <p:grpSpPr>
          <a:xfrm>
            <a:off x="5867805" y="4039227"/>
            <a:ext cx="1471229" cy="665308"/>
            <a:chOff x="5867805" y="4039227"/>
            <a:chExt cx="1471229" cy="665308"/>
          </a:xfrm>
          <a:solidFill>
            <a:schemeClr val="accent1">
              <a:lumMod val="20000"/>
              <a:lumOff val="80000"/>
            </a:schemeClr>
          </a:solidFill>
        </p:grpSpPr>
        <p:sp>
          <p:nvSpPr>
            <p:cNvPr id="38" name="Rectangle 37">
              <a:extLst>
                <a:ext uri="{FF2B5EF4-FFF2-40B4-BE49-F238E27FC236}">
                  <a16:creationId xmlns:a16="http://schemas.microsoft.com/office/drawing/2014/main" id="{B04814E2-61ED-2288-9A56-3A6D597F2483}"/>
                </a:ext>
              </a:extLst>
            </p:cNvPr>
            <p:cNvSpPr/>
            <p:nvPr/>
          </p:nvSpPr>
          <p:spPr>
            <a:xfrm>
              <a:off x="5867805"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14E7A21-77BA-5008-51C8-610128837777}"/>
                </a:ext>
              </a:extLst>
            </p:cNvPr>
            <p:cNvSpPr/>
            <p:nvPr/>
          </p:nvSpPr>
          <p:spPr>
            <a:xfrm>
              <a:off x="6116670"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AD925F6-8A33-29D2-30FF-D100E815ED22}"/>
                </a:ext>
              </a:extLst>
            </p:cNvPr>
            <p:cNvSpPr/>
            <p:nvPr/>
          </p:nvSpPr>
          <p:spPr>
            <a:xfrm>
              <a:off x="6365535"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1040B40-DC1E-C2EF-5978-9C939823A8E9}"/>
                </a:ext>
              </a:extLst>
            </p:cNvPr>
            <p:cNvSpPr/>
            <p:nvPr/>
          </p:nvSpPr>
          <p:spPr>
            <a:xfrm>
              <a:off x="6614399"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01D0004-EC1A-B622-9CBD-2CF6A43D368D}"/>
                </a:ext>
              </a:extLst>
            </p:cNvPr>
            <p:cNvSpPr/>
            <p:nvPr/>
          </p:nvSpPr>
          <p:spPr>
            <a:xfrm>
              <a:off x="6863264"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72C0CCB-4C58-374B-A28E-31F9B3C7E26A}"/>
                </a:ext>
              </a:extLst>
            </p:cNvPr>
            <p:cNvSpPr/>
            <p:nvPr/>
          </p:nvSpPr>
          <p:spPr>
            <a:xfrm>
              <a:off x="7112128"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A4A6710E-1988-9415-EBF6-CAB29A52F978}"/>
              </a:ext>
            </a:extLst>
          </p:cNvPr>
          <p:cNvGrpSpPr/>
          <p:nvPr/>
        </p:nvGrpSpPr>
        <p:grpSpPr>
          <a:xfrm>
            <a:off x="7360991" y="4039227"/>
            <a:ext cx="2217819" cy="665308"/>
            <a:chOff x="7360991" y="4039227"/>
            <a:chExt cx="2217819" cy="665308"/>
          </a:xfrm>
          <a:solidFill>
            <a:srgbClr val="DEDED4"/>
          </a:solidFill>
        </p:grpSpPr>
        <p:sp>
          <p:nvSpPr>
            <p:cNvPr id="44" name="Rectangle 43">
              <a:extLst>
                <a:ext uri="{FF2B5EF4-FFF2-40B4-BE49-F238E27FC236}">
                  <a16:creationId xmlns:a16="http://schemas.microsoft.com/office/drawing/2014/main" id="{1BD7F66B-3623-9422-D8E7-072CB8B4610B}"/>
                </a:ext>
              </a:extLst>
            </p:cNvPr>
            <p:cNvSpPr/>
            <p:nvPr/>
          </p:nvSpPr>
          <p:spPr>
            <a:xfrm>
              <a:off x="7360991"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C679191-C343-A204-BBED-EDEF9657FE4D}"/>
                </a:ext>
              </a:extLst>
            </p:cNvPr>
            <p:cNvSpPr/>
            <p:nvPr/>
          </p:nvSpPr>
          <p:spPr>
            <a:xfrm>
              <a:off x="7609857"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B950071-5515-67F8-177C-A93C506EE19D}"/>
                </a:ext>
              </a:extLst>
            </p:cNvPr>
            <p:cNvSpPr/>
            <p:nvPr/>
          </p:nvSpPr>
          <p:spPr>
            <a:xfrm>
              <a:off x="7858717"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A124C17-3D64-F2C7-2286-FBF39EE28B15}"/>
                </a:ext>
              </a:extLst>
            </p:cNvPr>
            <p:cNvSpPr/>
            <p:nvPr/>
          </p:nvSpPr>
          <p:spPr>
            <a:xfrm>
              <a:off x="8107581"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E034EE-8FEB-4484-D5B3-F81FEB6F1591}"/>
                </a:ext>
              </a:extLst>
            </p:cNvPr>
            <p:cNvSpPr/>
            <p:nvPr/>
          </p:nvSpPr>
          <p:spPr>
            <a:xfrm>
              <a:off x="8356446"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8416505-75F4-7A0F-25DF-D0803D670EB0}"/>
                </a:ext>
              </a:extLst>
            </p:cNvPr>
            <p:cNvSpPr/>
            <p:nvPr/>
          </p:nvSpPr>
          <p:spPr>
            <a:xfrm>
              <a:off x="8605310"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B2B00E3-40BC-F924-F4FE-CE3099D290FF}"/>
                </a:ext>
              </a:extLst>
            </p:cNvPr>
            <p:cNvSpPr/>
            <p:nvPr/>
          </p:nvSpPr>
          <p:spPr>
            <a:xfrm>
              <a:off x="8854175"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B29C1F2-6FD5-E79D-FD39-64B56F3F1A7A}"/>
                </a:ext>
              </a:extLst>
            </p:cNvPr>
            <p:cNvSpPr/>
            <p:nvPr/>
          </p:nvSpPr>
          <p:spPr>
            <a:xfrm>
              <a:off x="9103040"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6FDBFF9-953E-13EE-06C6-154408B0B405}"/>
                </a:ext>
              </a:extLst>
            </p:cNvPr>
            <p:cNvSpPr/>
            <p:nvPr/>
          </p:nvSpPr>
          <p:spPr>
            <a:xfrm>
              <a:off x="9351904"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C4F374A2-8B1C-D58D-5579-9AA1EC75C00B}"/>
              </a:ext>
            </a:extLst>
          </p:cNvPr>
          <p:cNvGrpSpPr/>
          <p:nvPr/>
        </p:nvGrpSpPr>
        <p:grpSpPr>
          <a:xfrm>
            <a:off x="9600769" y="4039227"/>
            <a:ext cx="1463638" cy="665308"/>
            <a:chOff x="9600769" y="4039227"/>
            <a:chExt cx="1463638" cy="665308"/>
          </a:xfrm>
          <a:solidFill>
            <a:srgbClr val="F6DDC6"/>
          </a:solidFill>
        </p:grpSpPr>
        <p:sp>
          <p:nvSpPr>
            <p:cNvPr id="53" name="Rectangle 52">
              <a:extLst>
                <a:ext uri="{FF2B5EF4-FFF2-40B4-BE49-F238E27FC236}">
                  <a16:creationId xmlns:a16="http://schemas.microsoft.com/office/drawing/2014/main" id="{DF9838C3-D5A7-1A7F-35BB-779731A06D99}"/>
                </a:ext>
              </a:extLst>
            </p:cNvPr>
            <p:cNvSpPr/>
            <p:nvPr/>
          </p:nvSpPr>
          <p:spPr>
            <a:xfrm>
              <a:off x="9600769"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32A3BBB-BD9A-B5F9-4B2A-CE3353957D11}"/>
                </a:ext>
              </a:extLst>
            </p:cNvPr>
            <p:cNvSpPr/>
            <p:nvPr/>
          </p:nvSpPr>
          <p:spPr>
            <a:xfrm>
              <a:off x="9849632"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EE74EE8-29CB-0B46-CF90-8FC76E6329DA}"/>
                </a:ext>
              </a:extLst>
            </p:cNvPr>
            <p:cNvSpPr/>
            <p:nvPr/>
          </p:nvSpPr>
          <p:spPr>
            <a:xfrm>
              <a:off x="10098496"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C607359-2109-53E9-96D1-ADE7BDCDA4F8}"/>
                </a:ext>
              </a:extLst>
            </p:cNvPr>
            <p:cNvSpPr/>
            <p:nvPr/>
          </p:nvSpPr>
          <p:spPr>
            <a:xfrm>
              <a:off x="10339772"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A58F093-33B7-9D73-A562-39FBEA0E5361}"/>
                </a:ext>
              </a:extLst>
            </p:cNvPr>
            <p:cNvSpPr/>
            <p:nvPr/>
          </p:nvSpPr>
          <p:spPr>
            <a:xfrm>
              <a:off x="10588637"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904CF2D-C453-B72C-485D-5D5DE63A4FAD}"/>
                </a:ext>
              </a:extLst>
            </p:cNvPr>
            <p:cNvSpPr/>
            <p:nvPr/>
          </p:nvSpPr>
          <p:spPr>
            <a:xfrm>
              <a:off x="10837501"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770DD8DB-2D0F-968C-34EF-E207D2BA81CF}"/>
              </a:ext>
            </a:extLst>
          </p:cNvPr>
          <p:cNvGrpSpPr/>
          <p:nvPr/>
        </p:nvGrpSpPr>
        <p:grpSpPr>
          <a:xfrm>
            <a:off x="11086366" y="4039227"/>
            <a:ext cx="724634" cy="665308"/>
            <a:chOff x="11086366" y="4039227"/>
            <a:chExt cx="724634" cy="665308"/>
          </a:xfrm>
          <a:solidFill>
            <a:srgbClr val="E8E5E9"/>
          </a:solidFill>
        </p:grpSpPr>
        <p:sp>
          <p:nvSpPr>
            <p:cNvPr id="60" name="Rectangle 59">
              <a:extLst>
                <a:ext uri="{FF2B5EF4-FFF2-40B4-BE49-F238E27FC236}">
                  <a16:creationId xmlns:a16="http://schemas.microsoft.com/office/drawing/2014/main" id="{CD905707-D9C8-73BC-5DEA-801FCF6EDB5B}"/>
                </a:ext>
              </a:extLst>
            </p:cNvPr>
            <p:cNvSpPr/>
            <p:nvPr/>
          </p:nvSpPr>
          <p:spPr>
            <a:xfrm>
              <a:off x="11086366"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D8C33F2-8803-210C-8FA4-D725E22B1054}"/>
                </a:ext>
              </a:extLst>
            </p:cNvPr>
            <p:cNvSpPr/>
            <p:nvPr/>
          </p:nvSpPr>
          <p:spPr>
            <a:xfrm>
              <a:off x="11335230"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99FC3FF-98B5-A067-B8DB-F34446B325B3}"/>
                </a:ext>
              </a:extLst>
            </p:cNvPr>
            <p:cNvSpPr/>
            <p:nvPr/>
          </p:nvSpPr>
          <p:spPr>
            <a:xfrm>
              <a:off x="11584094" y="4039227"/>
              <a:ext cx="226906" cy="6653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Content Placeholder 2">
            <a:extLst>
              <a:ext uri="{FF2B5EF4-FFF2-40B4-BE49-F238E27FC236}">
                <a16:creationId xmlns:a16="http://schemas.microsoft.com/office/drawing/2014/main" id="{202D52AF-1EF9-09C1-CDFE-B9E1522D5D15}"/>
              </a:ext>
            </a:extLst>
          </p:cNvPr>
          <p:cNvSpPr txBox="1">
            <a:spLocks/>
          </p:cNvSpPr>
          <p:nvPr/>
        </p:nvSpPr>
        <p:spPr>
          <a:xfrm rot="18211316">
            <a:off x="888327" y="2454249"/>
            <a:ext cx="2974046"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BLACK BARN</a:t>
            </a:r>
          </a:p>
        </p:txBody>
      </p:sp>
      <p:sp>
        <p:nvSpPr>
          <p:cNvPr id="66" name="Content Placeholder 2">
            <a:extLst>
              <a:ext uri="{FF2B5EF4-FFF2-40B4-BE49-F238E27FC236}">
                <a16:creationId xmlns:a16="http://schemas.microsoft.com/office/drawing/2014/main" id="{FB99E26F-3795-9393-D9EB-B4118F700004}"/>
              </a:ext>
            </a:extLst>
          </p:cNvPr>
          <p:cNvSpPr txBox="1">
            <a:spLocks/>
          </p:cNvSpPr>
          <p:nvPr/>
        </p:nvSpPr>
        <p:spPr>
          <a:xfrm rot="18211316">
            <a:off x="1647743" y="2454249"/>
            <a:ext cx="2974046"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CHARCUTERIE</a:t>
            </a:r>
          </a:p>
        </p:txBody>
      </p:sp>
      <p:sp>
        <p:nvSpPr>
          <p:cNvPr id="67" name="Content Placeholder 2">
            <a:extLst>
              <a:ext uri="{FF2B5EF4-FFF2-40B4-BE49-F238E27FC236}">
                <a16:creationId xmlns:a16="http://schemas.microsoft.com/office/drawing/2014/main" id="{748467EB-74DA-00CA-7E1E-E539B0ABE402}"/>
              </a:ext>
            </a:extLst>
          </p:cNvPr>
          <p:cNvSpPr txBox="1">
            <a:spLocks/>
          </p:cNvSpPr>
          <p:nvPr/>
        </p:nvSpPr>
        <p:spPr>
          <a:xfrm rot="18211316">
            <a:off x="2399411" y="2454250"/>
            <a:ext cx="2974046"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PATISSERIE</a:t>
            </a:r>
          </a:p>
        </p:txBody>
      </p:sp>
      <p:sp>
        <p:nvSpPr>
          <p:cNvPr id="68" name="Content Placeholder 2">
            <a:extLst>
              <a:ext uri="{FF2B5EF4-FFF2-40B4-BE49-F238E27FC236}">
                <a16:creationId xmlns:a16="http://schemas.microsoft.com/office/drawing/2014/main" id="{696AC8A8-6677-E07D-F4EA-5E4B8279245E}"/>
              </a:ext>
            </a:extLst>
          </p:cNvPr>
          <p:cNvSpPr txBox="1">
            <a:spLocks/>
          </p:cNvSpPr>
          <p:nvPr/>
        </p:nvSpPr>
        <p:spPr>
          <a:xfrm rot="18211316">
            <a:off x="3887248" y="2454250"/>
            <a:ext cx="2974046"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BAKERY</a:t>
            </a:r>
          </a:p>
        </p:txBody>
      </p:sp>
      <p:sp>
        <p:nvSpPr>
          <p:cNvPr id="69" name="Content Placeholder 2">
            <a:extLst>
              <a:ext uri="{FF2B5EF4-FFF2-40B4-BE49-F238E27FC236}">
                <a16:creationId xmlns:a16="http://schemas.microsoft.com/office/drawing/2014/main" id="{A51394D0-CF01-5206-7E30-A36173BD8630}"/>
              </a:ext>
            </a:extLst>
          </p:cNvPr>
          <p:cNvSpPr txBox="1">
            <a:spLocks/>
          </p:cNvSpPr>
          <p:nvPr/>
        </p:nvSpPr>
        <p:spPr>
          <a:xfrm rot="18211316">
            <a:off x="5390584" y="2454250"/>
            <a:ext cx="2974046"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CREAMERY</a:t>
            </a:r>
          </a:p>
        </p:txBody>
      </p:sp>
      <p:sp>
        <p:nvSpPr>
          <p:cNvPr id="70" name="Content Placeholder 2">
            <a:extLst>
              <a:ext uri="{FF2B5EF4-FFF2-40B4-BE49-F238E27FC236}">
                <a16:creationId xmlns:a16="http://schemas.microsoft.com/office/drawing/2014/main" id="{475669E8-1986-546E-D188-D62E5DC2754F}"/>
              </a:ext>
            </a:extLst>
          </p:cNvPr>
          <p:cNvSpPr txBox="1">
            <a:spLocks/>
          </p:cNvSpPr>
          <p:nvPr/>
        </p:nvSpPr>
        <p:spPr>
          <a:xfrm rot="18211316">
            <a:off x="6893919" y="2454250"/>
            <a:ext cx="2974046"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KITCHENS</a:t>
            </a:r>
          </a:p>
        </p:txBody>
      </p:sp>
      <p:sp>
        <p:nvSpPr>
          <p:cNvPr id="71" name="Content Placeholder 2">
            <a:extLst>
              <a:ext uri="{FF2B5EF4-FFF2-40B4-BE49-F238E27FC236}">
                <a16:creationId xmlns:a16="http://schemas.microsoft.com/office/drawing/2014/main" id="{A628BF13-2D1F-0B24-3578-0B10150E3E26}"/>
              </a:ext>
            </a:extLst>
          </p:cNvPr>
          <p:cNvSpPr txBox="1">
            <a:spLocks/>
          </p:cNvSpPr>
          <p:nvPr/>
        </p:nvSpPr>
        <p:spPr>
          <a:xfrm rot="18211316">
            <a:off x="9063682" y="2454250"/>
            <a:ext cx="2974046"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COOKERY SCHOOL </a:t>
            </a:r>
          </a:p>
        </p:txBody>
      </p:sp>
      <p:sp>
        <p:nvSpPr>
          <p:cNvPr id="72" name="Content Placeholder 2">
            <a:extLst>
              <a:ext uri="{FF2B5EF4-FFF2-40B4-BE49-F238E27FC236}">
                <a16:creationId xmlns:a16="http://schemas.microsoft.com/office/drawing/2014/main" id="{797EA620-10FE-375B-662A-6E16FEA86721}"/>
              </a:ext>
            </a:extLst>
          </p:cNvPr>
          <p:cNvSpPr txBox="1">
            <a:spLocks/>
          </p:cNvSpPr>
          <p:nvPr/>
        </p:nvSpPr>
        <p:spPr>
          <a:xfrm rot="18211316">
            <a:off x="10885897" y="3105701"/>
            <a:ext cx="1411202" cy="38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spc="300" dirty="0">
                <a:solidFill>
                  <a:srgbClr val="3E2B2F"/>
                </a:solidFill>
                <a:latin typeface="Trade Gothic Next Light" panose="020B0403040303020004" pitchFamily="34" charset="0"/>
              </a:rPr>
              <a:t>THE DELI</a:t>
            </a:r>
          </a:p>
        </p:txBody>
      </p:sp>
      <p:sp>
        <p:nvSpPr>
          <p:cNvPr id="84" name="Content Placeholder 2">
            <a:extLst>
              <a:ext uri="{FF2B5EF4-FFF2-40B4-BE49-F238E27FC236}">
                <a16:creationId xmlns:a16="http://schemas.microsoft.com/office/drawing/2014/main" id="{05C56C99-2B80-044D-57DF-D2CE7CFB98BA}"/>
              </a:ext>
            </a:extLst>
          </p:cNvPr>
          <p:cNvSpPr txBox="1">
            <a:spLocks/>
          </p:cNvSpPr>
          <p:nvPr/>
        </p:nvSpPr>
        <p:spPr>
          <a:xfrm>
            <a:off x="456965"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4</a:t>
            </a:r>
          </a:p>
        </p:txBody>
      </p:sp>
      <p:sp>
        <p:nvSpPr>
          <p:cNvPr id="90" name="Content Placeholder 2">
            <a:extLst>
              <a:ext uri="{FF2B5EF4-FFF2-40B4-BE49-F238E27FC236}">
                <a16:creationId xmlns:a16="http://schemas.microsoft.com/office/drawing/2014/main" id="{3A98C121-15F6-7DF1-AEA0-83FE44956F98}"/>
              </a:ext>
            </a:extLst>
          </p:cNvPr>
          <p:cNvSpPr txBox="1">
            <a:spLocks/>
          </p:cNvSpPr>
          <p:nvPr/>
        </p:nvSpPr>
        <p:spPr>
          <a:xfrm>
            <a:off x="484401"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91" name="Oval 90">
            <a:extLst>
              <a:ext uri="{FF2B5EF4-FFF2-40B4-BE49-F238E27FC236}">
                <a16:creationId xmlns:a16="http://schemas.microsoft.com/office/drawing/2014/main" id="{675F65DC-F379-E4FA-0BD4-BDDE7DDA6F66}"/>
              </a:ext>
            </a:extLst>
          </p:cNvPr>
          <p:cNvSpPr/>
          <p:nvPr/>
        </p:nvSpPr>
        <p:spPr>
          <a:xfrm>
            <a:off x="1410319"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ontent Placeholder 2">
            <a:extLst>
              <a:ext uri="{FF2B5EF4-FFF2-40B4-BE49-F238E27FC236}">
                <a16:creationId xmlns:a16="http://schemas.microsoft.com/office/drawing/2014/main" id="{6E93DFBC-830D-0985-A3EC-77CA2A33C04A}"/>
              </a:ext>
            </a:extLst>
          </p:cNvPr>
          <p:cNvSpPr txBox="1">
            <a:spLocks/>
          </p:cNvSpPr>
          <p:nvPr/>
        </p:nvSpPr>
        <p:spPr>
          <a:xfrm>
            <a:off x="1332176"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3</a:t>
            </a:r>
          </a:p>
        </p:txBody>
      </p:sp>
      <p:sp>
        <p:nvSpPr>
          <p:cNvPr id="93" name="Content Placeholder 2">
            <a:extLst>
              <a:ext uri="{FF2B5EF4-FFF2-40B4-BE49-F238E27FC236}">
                <a16:creationId xmlns:a16="http://schemas.microsoft.com/office/drawing/2014/main" id="{139D749E-0844-A219-76C2-5DF29FD4E55F}"/>
              </a:ext>
            </a:extLst>
          </p:cNvPr>
          <p:cNvSpPr txBox="1">
            <a:spLocks/>
          </p:cNvSpPr>
          <p:nvPr/>
        </p:nvSpPr>
        <p:spPr>
          <a:xfrm>
            <a:off x="1359612"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94" name="Oval 93">
            <a:extLst>
              <a:ext uri="{FF2B5EF4-FFF2-40B4-BE49-F238E27FC236}">
                <a16:creationId xmlns:a16="http://schemas.microsoft.com/office/drawing/2014/main" id="{17552772-2D25-584A-4584-F8F85F543B51}"/>
              </a:ext>
            </a:extLst>
          </p:cNvPr>
          <p:cNvSpPr/>
          <p:nvPr/>
        </p:nvSpPr>
        <p:spPr>
          <a:xfrm>
            <a:off x="2167965"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Content Placeholder 2">
            <a:extLst>
              <a:ext uri="{FF2B5EF4-FFF2-40B4-BE49-F238E27FC236}">
                <a16:creationId xmlns:a16="http://schemas.microsoft.com/office/drawing/2014/main" id="{6ABFA3D6-45A0-FF24-A84F-DA1695E23191}"/>
              </a:ext>
            </a:extLst>
          </p:cNvPr>
          <p:cNvSpPr txBox="1">
            <a:spLocks/>
          </p:cNvSpPr>
          <p:nvPr/>
        </p:nvSpPr>
        <p:spPr>
          <a:xfrm>
            <a:off x="2089822"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3</a:t>
            </a:r>
          </a:p>
        </p:txBody>
      </p:sp>
      <p:sp>
        <p:nvSpPr>
          <p:cNvPr id="96" name="Content Placeholder 2">
            <a:extLst>
              <a:ext uri="{FF2B5EF4-FFF2-40B4-BE49-F238E27FC236}">
                <a16:creationId xmlns:a16="http://schemas.microsoft.com/office/drawing/2014/main" id="{AA48A724-0A06-7768-B16D-CA4314377AA4}"/>
              </a:ext>
            </a:extLst>
          </p:cNvPr>
          <p:cNvSpPr txBox="1">
            <a:spLocks/>
          </p:cNvSpPr>
          <p:nvPr/>
        </p:nvSpPr>
        <p:spPr>
          <a:xfrm>
            <a:off x="2117258"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97" name="Oval 96">
            <a:extLst>
              <a:ext uri="{FF2B5EF4-FFF2-40B4-BE49-F238E27FC236}">
                <a16:creationId xmlns:a16="http://schemas.microsoft.com/office/drawing/2014/main" id="{3912EE8A-5108-C9ED-B40B-2A3DE056F446}"/>
              </a:ext>
            </a:extLst>
          </p:cNvPr>
          <p:cNvSpPr/>
          <p:nvPr/>
        </p:nvSpPr>
        <p:spPr>
          <a:xfrm>
            <a:off x="3278308"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ontent Placeholder 2">
            <a:extLst>
              <a:ext uri="{FF2B5EF4-FFF2-40B4-BE49-F238E27FC236}">
                <a16:creationId xmlns:a16="http://schemas.microsoft.com/office/drawing/2014/main" id="{82DDB81E-0FBA-1FD4-2821-BD0AC6389894}"/>
              </a:ext>
            </a:extLst>
          </p:cNvPr>
          <p:cNvSpPr txBox="1">
            <a:spLocks/>
          </p:cNvSpPr>
          <p:nvPr/>
        </p:nvSpPr>
        <p:spPr>
          <a:xfrm>
            <a:off x="3200165"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6</a:t>
            </a:r>
          </a:p>
        </p:txBody>
      </p:sp>
      <p:sp>
        <p:nvSpPr>
          <p:cNvPr id="99" name="Content Placeholder 2">
            <a:extLst>
              <a:ext uri="{FF2B5EF4-FFF2-40B4-BE49-F238E27FC236}">
                <a16:creationId xmlns:a16="http://schemas.microsoft.com/office/drawing/2014/main" id="{0A3B300D-E224-F645-DF4D-F428C674DAF3}"/>
              </a:ext>
            </a:extLst>
          </p:cNvPr>
          <p:cNvSpPr txBox="1">
            <a:spLocks/>
          </p:cNvSpPr>
          <p:nvPr/>
        </p:nvSpPr>
        <p:spPr>
          <a:xfrm>
            <a:off x="3227601"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100" name="Oval 99">
            <a:extLst>
              <a:ext uri="{FF2B5EF4-FFF2-40B4-BE49-F238E27FC236}">
                <a16:creationId xmlns:a16="http://schemas.microsoft.com/office/drawing/2014/main" id="{7AE25A72-34C0-9595-23D3-3429D8E2FCB4}"/>
              </a:ext>
            </a:extLst>
          </p:cNvPr>
          <p:cNvSpPr/>
          <p:nvPr/>
        </p:nvSpPr>
        <p:spPr>
          <a:xfrm>
            <a:off x="4780537"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ontent Placeholder 2">
            <a:extLst>
              <a:ext uri="{FF2B5EF4-FFF2-40B4-BE49-F238E27FC236}">
                <a16:creationId xmlns:a16="http://schemas.microsoft.com/office/drawing/2014/main" id="{CC79A35E-D75A-E07E-2BFE-7C52F957FC09}"/>
              </a:ext>
            </a:extLst>
          </p:cNvPr>
          <p:cNvSpPr txBox="1">
            <a:spLocks/>
          </p:cNvSpPr>
          <p:nvPr/>
        </p:nvSpPr>
        <p:spPr>
          <a:xfrm>
            <a:off x="4702394"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6</a:t>
            </a:r>
          </a:p>
        </p:txBody>
      </p:sp>
      <p:sp>
        <p:nvSpPr>
          <p:cNvPr id="102" name="Content Placeholder 2">
            <a:extLst>
              <a:ext uri="{FF2B5EF4-FFF2-40B4-BE49-F238E27FC236}">
                <a16:creationId xmlns:a16="http://schemas.microsoft.com/office/drawing/2014/main" id="{12286FB2-B8AA-3B55-D239-3761F7B638D8}"/>
              </a:ext>
            </a:extLst>
          </p:cNvPr>
          <p:cNvSpPr txBox="1">
            <a:spLocks/>
          </p:cNvSpPr>
          <p:nvPr/>
        </p:nvSpPr>
        <p:spPr>
          <a:xfrm>
            <a:off x="4729830"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103" name="Oval 102">
            <a:extLst>
              <a:ext uri="{FF2B5EF4-FFF2-40B4-BE49-F238E27FC236}">
                <a16:creationId xmlns:a16="http://schemas.microsoft.com/office/drawing/2014/main" id="{EB99379D-37F2-31E6-A86E-62FF572224E5}"/>
              </a:ext>
            </a:extLst>
          </p:cNvPr>
          <p:cNvSpPr/>
          <p:nvPr/>
        </p:nvSpPr>
        <p:spPr>
          <a:xfrm>
            <a:off x="6289297"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ontent Placeholder 2">
            <a:extLst>
              <a:ext uri="{FF2B5EF4-FFF2-40B4-BE49-F238E27FC236}">
                <a16:creationId xmlns:a16="http://schemas.microsoft.com/office/drawing/2014/main" id="{BED8101A-A7A9-B8C0-E6D1-9706CEFC5AF5}"/>
              </a:ext>
            </a:extLst>
          </p:cNvPr>
          <p:cNvSpPr txBox="1">
            <a:spLocks/>
          </p:cNvSpPr>
          <p:nvPr/>
        </p:nvSpPr>
        <p:spPr>
          <a:xfrm>
            <a:off x="6211154"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6</a:t>
            </a:r>
          </a:p>
        </p:txBody>
      </p:sp>
      <p:sp>
        <p:nvSpPr>
          <p:cNvPr id="105" name="Content Placeholder 2">
            <a:extLst>
              <a:ext uri="{FF2B5EF4-FFF2-40B4-BE49-F238E27FC236}">
                <a16:creationId xmlns:a16="http://schemas.microsoft.com/office/drawing/2014/main" id="{F20DD2C4-2622-297C-52A5-B794EACECE27}"/>
              </a:ext>
            </a:extLst>
          </p:cNvPr>
          <p:cNvSpPr txBox="1">
            <a:spLocks/>
          </p:cNvSpPr>
          <p:nvPr/>
        </p:nvSpPr>
        <p:spPr>
          <a:xfrm>
            <a:off x="6238590"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106" name="Oval 105">
            <a:extLst>
              <a:ext uri="{FF2B5EF4-FFF2-40B4-BE49-F238E27FC236}">
                <a16:creationId xmlns:a16="http://schemas.microsoft.com/office/drawing/2014/main" id="{4E97EF18-E5F9-67A7-4AEB-C83048CFE781}"/>
              </a:ext>
            </a:extLst>
          </p:cNvPr>
          <p:cNvSpPr/>
          <p:nvPr/>
        </p:nvSpPr>
        <p:spPr>
          <a:xfrm>
            <a:off x="8144223"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ontent Placeholder 2">
            <a:extLst>
              <a:ext uri="{FF2B5EF4-FFF2-40B4-BE49-F238E27FC236}">
                <a16:creationId xmlns:a16="http://schemas.microsoft.com/office/drawing/2014/main" id="{D74CCE61-C918-79EB-79D4-8DAC28224619}"/>
              </a:ext>
            </a:extLst>
          </p:cNvPr>
          <p:cNvSpPr txBox="1">
            <a:spLocks/>
          </p:cNvSpPr>
          <p:nvPr/>
        </p:nvSpPr>
        <p:spPr>
          <a:xfrm>
            <a:off x="8066080"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9</a:t>
            </a:r>
          </a:p>
        </p:txBody>
      </p:sp>
      <p:sp>
        <p:nvSpPr>
          <p:cNvPr id="108" name="Content Placeholder 2">
            <a:extLst>
              <a:ext uri="{FF2B5EF4-FFF2-40B4-BE49-F238E27FC236}">
                <a16:creationId xmlns:a16="http://schemas.microsoft.com/office/drawing/2014/main" id="{15EA9C32-EBAA-E228-4DC7-784E4576C899}"/>
              </a:ext>
            </a:extLst>
          </p:cNvPr>
          <p:cNvSpPr txBox="1">
            <a:spLocks/>
          </p:cNvSpPr>
          <p:nvPr/>
        </p:nvSpPr>
        <p:spPr>
          <a:xfrm>
            <a:off x="8093516"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109" name="Oval 108">
            <a:extLst>
              <a:ext uri="{FF2B5EF4-FFF2-40B4-BE49-F238E27FC236}">
                <a16:creationId xmlns:a16="http://schemas.microsoft.com/office/drawing/2014/main" id="{9AD8F5F7-BCE1-9718-1EF4-FA44888BDCC9}"/>
              </a:ext>
            </a:extLst>
          </p:cNvPr>
          <p:cNvSpPr/>
          <p:nvPr/>
        </p:nvSpPr>
        <p:spPr>
          <a:xfrm>
            <a:off x="10018743"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ontent Placeholder 2">
            <a:extLst>
              <a:ext uri="{FF2B5EF4-FFF2-40B4-BE49-F238E27FC236}">
                <a16:creationId xmlns:a16="http://schemas.microsoft.com/office/drawing/2014/main" id="{C0B0B827-F1BC-3290-E8EF-62B468ACDADC}"/>
              </a:ext>
            </a:extLst>
          </p:cNvPr>
          <p:cNvSpPr txBox="1">
            <a:spLocks/>
          </p:cNvSpPr>
          <p:nvPr/>
        </p:nvSpPr>
        <p:spPr>
          <a:xfrm>
            <a:off x="9940600"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6</a:t>
            </a:r>
          </a:p>
        </p:txBody>
      </p:sp>
      <p:sp>
        <p:nvSpPr>
          <p:cNvPr id="111" name="Content Placeholder 2">
            <a:extLst>
              <a:ext uri="{FF2B5EF4-FFF2-40B4-BE49-F238E27FC236}">
                <a16:creationId xmlns:a16="http://schemas.microsoft.com/office/drawing/2014/main" id="{512E49B8-EAC9-58CB-3DF4-0135825C52A1}"/>
              </a:ext>
            </a:extLst>
          </p:cNvPr>
          <p:cNvSpPr txBox="1">
            <a:spLocks/>
          </p:cNvSpPr>
          <p:nvPr/>
        </p:nvSpPr>
        <p:spPr>
          <a:xfrm>
            <a:off x="9968036"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
        <p:nvSpPr>
          <p:cNvPr id="112" name="Oval 111">
            <a:extLst>
              <a:ext uri="{FF2B5EF4-FFF2-40B4-BE49-F238E27FC236}">
                <a16:creationId xmlns:a16="http://schemas.microsoft.com/office/drawing/2014/main" id="{9444D8B3-333A-0499-263A-392670D02CBA}"/>
              </a:ext>
            </a:extLst>
          </p:cNvPr>
          <p:cNvSpPr/>
          <p:nvPr/>
        </p:nvSpPr>
        <p:spPr>
          <a:xfrm>
            <a:off x="11129086" y="4913566"/>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ontent Placeholder 2">
            <a:extLst>
              <a:ext uri="{FF2B5EF4-FFF2-40B4-BE49-F238E27FC236}">
                <a16:creationId xmlns:a16="http://schemas.microsoft.com/office/drawing/2014/main" id="{463D2E6A-362D-26D6-AAAD-5107E02D228F}"/>
              </a:ext>
            </a:extLst>
          </p:cNvPr>
          <p:cNvSpPr txBox="1">
            <a:spLocks/>
          </p:cNvSpPr>
          <p:nvPr/>
        </p:nvSpPr>
        <p:spPr>
          <a:xfrm>
            <a:off x="11050943" y="4979478"/>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chemeClr val="bg1"/>
                </a:solidFill>
                <a:latin typeface="Trade Gothic Next Cond" panose="020B0506040303020004" pitchFamily="34" charset="0"/>
              </a:rPr>
              <a:t>3</a:t>
            </a:r>
          </a:p>
        </p:txBody>
      </p:sp>
      <p:sp>
        <p:nvSpPr>
          <p:cNvPr id="114" name="Content Placeholder 2">
            <a:extLst>
              <a:ext uri="{FF2B5EF4-FFF2-40B4-BE49-F238E27FC236}">
                <a16:creationId xmlns:a16="http://schemas.microsoft.com/office/drawing/2014/main" id="{57D72FFD-D5AD-C027-EE05-64EE89BF75CC}"/>
              </a:ext>
            </a:extLst>
          </p:cNvPr>
          <p:cNvSpPr txBox="1">
            <a:spLocks/>
          </p:cNvSpPr>
          <p:nvPr/>
        </p:nvSpPr>
        <p:spPr>
          <a:xfrm>
            <a:off x="11078379" y="5616770"/>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Tree>
    <p:extLst>
      <p:ext uri="{BB962C8B-B14F-4D97-AF65-F5344CB8AC3E}">
        <p14:creationId xmlns:p14="http://schemas.microsoft.com/office/powerpoint/2010/main" val="4047254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C9945AF-9E57-BD78-B4A0-267355D496B1}"/>
              </a:ext>
            </a:extLst>
          </p:cNvPr>
          <p:cNvSpPr/>
          <p:nvPr/>
        </p:nvSpPr>
        <p:spPr>
          <a:xfrm>
            <a:off x="0" y="0"/>
            <a:ext cx="12192000" cy="6858000"/>
          </a:xfrm>
          <a:prstGeom prst="rect">
            <a:avLst/>
          </a:prstGeom>
          <a:solidFill>
            <a:srgbClr val="D8D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a:extLst>
              <a:ext uri="{FF2B5EF4-FFF2-40B4-BE49-F238E27FC236}">
                <a16:creationId xmlns:a16="http://schemas.microsoft.com/office/drawing/2014/main" id="{3798B9D7-79C2-B234-233A-6F1276D523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5001028" y="1212704"/>
            <a:ext cx="7196390"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rgbClr val="3E2B2F"/>
                </a:solidFill>
                <a:latin typeface="Trade Gothic Next Light" panose="020B0403040303020004" pitchFamily="34" charset="0"/>
              </a:rPr>
              <a:t>THE MARKET GARDEN</a:t>
            </a:r>
          </a:p>
        </p:txBody>
      </p:sp>
      <p:sp>
        <p:nvSpPr>
          <p:cNvPr id="7" name="Content Placeholder 2">
            <a:extLst>
              <a:ext uri="{FF2B5EF4-FFF2-40B4-BE49-F238E27FC236}">
                <a16:creationId xmlns:a16="http://schemas.microsoft.com/office/drawing/2014/main" id="{A2BF711E-ED9F-F049-6D73-383DEB534DDF}"/>
              </a:ext>
            </a:extLst>
          </p:cNvPr>
          <p:cNvSpPr txBox="1">
            <a:spLocks/>
          </p:cNvSpPr>
          <p:nvPr/>
        </p:nvSpPr>
        <p:spPr>
          <a:xfrm>
            <a:off x="5001026" y="2504274"/>
            <a:ext cx="7196390" cy="33476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3E2B2F"/>
                </a:solidFill>
                <a:latin typeface="+mj-lt"/>
              </a:rPr>
              <a:t>You will work alongside Horticulturalist Jez Taylor </a:t>
            </a:r>
            <a:br>
              <a:rPr lang="en-GB" sz="1600" dirty="0">
                <a:solidFill>
                  <a:srgbClr val="3E2B2F"/>
                </a:solidFill>
                <a:latin typeface="+mj-lt"/>
              </a:rPr>
            </a:br>
            <a:r>
              <a:rPr lang="en-GB" sz="1600" dirty="0">
                <a:solidFill>
                  <a:srgbClr val="3E2B2F"/>
                </a:solidFill>
                <a:latin typeface="+mj-lt"/>
              </a:rPr>
              <a:t>and his team in the market garden for 4 weeks. </a:t>
            </a:r>
          </a:p>
          <a:p>
            <a:pPr marL="0" indent="0" algn="ctr">
              <a:buNone/>
            </a:pPr>
            <a:r>
              <a:rPr lang="en-GB" sz="1600" dirty="0">
                <a:solidFill>
                  <a:srgbClr val="3E2B2F"/>
                </a:solidFill>
                <a:latin typeface="+mj-lt"/>
              </a:rPr>
              <a:t>Our garden is 100% Organic, and we produce hundred </a:t>
            </a:r>
            <a:br>
              <a:rPr lang="en-GB" sz="1600" dirty="0">
                <a:solidFill>
                  <a:srgbClr val="3E2B2F"/>
                </a:solidFill>
                <a:latin typeface="+mj-lt"/>
              </a:rPr>
            </a:br>
            <a:r>
              <a:rPr lang="en-GB" sz="1600" dirty="0">
                <a:solidFill>
                  <a:srgbClr val="3E2B2F"/>
                </a:solidFill>
                <a:latin typeface="+mj-lt"/>
              </a:rPr>
              <a:t>of varieties of fruit and vegetables each year.</a:t>
            </a:r>
          </a:p>
          <a:p>
            <a:pPr marL="0" indent="0" algn="ctr">
              <a:buNone/>
            </a:pPr>
            <a:r>
              <a:rPr lang="en-GB" sz="1600" dirty="0">
                <a:solidFill>
                  <a:srgbClr val="3E2B2F"/>
                </a:solidFill>
                <a:latin typeface="+mj-lt"/>
              </a:rPr>
              <a:t>You will experience 1 week per season, working outdoors</a:t>
            </a:r>
            <a:br>
              <a:rPr lang="en-GB" sz="1600" dirty="0">
                <a:solidFill>
                  <a:srgbClr val="3E2B2F"/>
                </a:solidFill>
                <a:latin typeface="+mj-lt"/>
              </a:rPr>
            </a:br>
            <a:r>
              <a:rPr lang="en-GB" sz="1600" dirty="0">
                <a:solidFill>
                  <a:srgbClr val="3E2B2F"/>
                </a:solidFill>
                <a:latin typeface="+mj-lt"/>
              </a:rPr>
              <a:t> in autumn, winter, spring and summer.</a:t>
            </a:r>
          </a:p>
          <a:p>
            <a:pPr marL="0" indent="0" algn="ctr">
              <a:buNone/>
            </a:pPr>
            <a:r>
              <a:rPr lang="en-GB" sz="1600" dirty="0">
                <a:solidFill>
                  <a:srgbClr val="3E2B2F"/>
                </a:solidFill>
                <a:latin typeface="+mj-lt"/>
              </a:rPr>
              <a:t>Whilst harvesting, weeding and seed sowing you will learn </a:t>
            </a:r>
            <a:br>
              <a:rPr lang="en-GB" sz="1600" dirty="0">
                <a:solidFill>
                  <a:srgbClr val="3E2B2F"/>
                </a:solidFill>
                <a:latin typeface="+mj-lt"/>
              </a:rPr>
            </a:br>
            <a:r>
              <a:rPr lang="en-GB" sz="1600" dirty="0">
                <a:solidFill>
                  <a:srgbClr val="3E2B2F"/>
                </a:solidFill>
                <a:latin typeface="+mj-lt"/>
              </a:rPr>
              <a:t>the finer details of Market Gardening from Jez, and </a:t>
            </a:r>
            <a:br>
              <a:rPr lang="en-GB" sz="1600" dirty="0">
                <a:solidFill>
                  <a:srgbClr val="3E2B2F"/>
                </a:solidFill>
                <a:latin typeface="+mj-lt"/>
              </a:rPr>
            </a:br>
            <a:r>
              <a:rPr lang="en-GB" sz="1600" dirty="0">
                <a:solidFill>
                  <a:srgbClr val="3E2B2F"/>
                </a:solidFill>
                <a:latin typeface="+mj-lt"/>
              </a:rPr>
              <a:t>experience the complexities of British seasonality. </a:t>
            </a:r>
            <a:endParaRPr lang="en-GB" sz="1600" dirty="0">
              <a:solidFill>
                <a:srgbClr val="3E2B2F"/>
              </a:solidFill>
            </a:endParaRPr>
          </a:p>
        </p:txBody>
      </p:sp>
      <p:sp>
        <p:nvSpPr>
          <p:cNvPr id="15" name="Oval 14">
            <a:extLst>
              <a:ext uri="{FF2B5EF4-FFF2-40B4-BE49-F238E27FC236}">
                <a16:creationId xmlns:a16="http://schemas.microsoft.com/office/drawing/2014/main" id="{561494A3-36AD-B1CC-201D-60F50B1B9BC3}"/>
              </a:ext>
            </a:extLst>
          </p:cNvPr>
          <p:cNvSpPr/>
          <p:nvPr/>
        </p:nvSpPr>
        <p:spPr>
          <a:xfrm>
            <a:off x="11211575"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BC8AA8F-0B74-383A-36FA-D3E4D13D07E6}"/>
              </a:ext>
            </a:extLst>
          </p:cNvPr>
          <p:cNvSpPr txBox="1">
            <a:spLocks/>
          </p:cNvSpPr>
          <p:nvPr/>
        </p:nvSpPr>
        <p:spPr>
          <a:xfrm>
            <a:off x="11133432" y="396112"/>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D8D1BB"/>
                </a:solidFill>
                <a:latin typeface="Trade Gothic Next Cond" panose="020B0506040303020004" pitchFamily="34" charset="0"/>
              </a:rPr>
              <a:t>4</a:t>
            </a:r>
          </a:p>
        </p:txBody>
      </p:sp>
      <p:sp>
        <p:nvSpPr>
          <p:cNvPr id="20" name="Content Placeholder 2">
            <a:extLst>
              <a:ext uri="{FF2B5EF4-FFF2-40B4-BE49-F238E27FC236}">
                <a16:creationId xmlns:a16="http://schemas.microsoft.com/office/drawing/2014/main" id="{EAF647E3-B20F-4FDB-0820-3F050058140B}"/>
              </a:ext>
            </a:extLst>
          </p:cNvPr>
          <p:cNvSpPr txBox="1">
            <a:spLocks/>
          </p:cNvSpPr>
          <p:nvPr/>
        </p:nvSpPr>
        <p:spPr>
          <a:xfrm>
            <a:off x="11153024"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23" name="Picture 22" descr="A person in a field of plants&#10;&#10;Description automatically generated with low confidence">
            <a:extLst>
              <a:ext uri="{FF2B5EF4-FFF2-40B4-BE49-F238E27FC236}">
                <a16:creationId xmlns:a16="http://schemas.microsoft.com/office/drawing/2014/main" id="{4DF6365F-212B-55F5-4F16-7DBB11D3BE56}"/>
              </a:ext>
            </a:extLst>
          </p:cNvPr>
          <p:cNvPicPr>
            <a:picLocks noChangeAspect="1"/>
          </p:cNvPicPr>
          <p:nvPr/>
        </p:nvPicPr>
        <p:blipFill rotWithShape="1">
          <a:blip r:embed="rId2">
            <a:extLst>
              <a:ext uri="{28A0092B-C50C-407E-A947-70E740481C1C}">
                <a14:useLocalDpi xmlns:a14="http://schemas.microsoft.com/office/drawing/2010/main" val="0"/>
              </a:ext>
            </a:extLst>
          </a:blip>
          <a:srcRect l="7507" t="23411" r="11006" b="3908"/>
          <a:stretch/>
        </p:blipFill>
        <p:spPr>
          <a:xfrm>
            <a:off x="368130" y="330200"/>
            <a:ext cx="4635834" cy="6197600"/>
          </a:xfrm>
          <a:prstGeom prst="rect">
            <a:avLst/>
          </a:prstGeom>
        </p:spPr>
      </p:pic>
    </p:spTree>
    <p:extLst>
      <p:ext uri="{BB962C8B-B14F-4D97-AF65-F5344CB8AC3E}">
        <p14:creationId xmlns:p14="http://schemas.microsoft.com/office/powerpoint/2010/main" val="60344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EC07F1-72D9-3502-D73C-66796666059F}"/>
              </a:ext>
            </a:extLst>
          </p:cNvPr>
          <p:cNvSpPr/>
          <p:nvPr/>
        </p:nvSpPr>
        <p:spPr>
          <a:xfrm>
            <a:off x="0" y="0"/>
            <a:ext cx="12192000" cy="6858000"/>
          </a:xfrm>
          <a:prstGeom prst="rect">
            <a:avLst/>
          </a:prstGeom>
          <a:solidFill>
            <a:srgbClr val="E8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4F6D0-D7D7-9604-E549-43D2485AF63E}"/>
              </a:ext>
            </a:extLst>
          </p:cNvPr>
          <p:cNvSpPr>
            <a:spLocks noGrp="1"/>
          </p:cNvSpPr>
          <p:nvPr>
            <p:ph type="title"/>
          </p:nvPr>
        </p:nvSpPr>
        <p:spPr>
          <a:xfrm>
            <a:off x="1" y="1448374"/>
            <a:ext cx="7196390" cy="1291570"/>
          </a:xfrm>
        </p:spPr>
        <p:txBody>
          <a:bodyPr>
            <a:noAutofit/>
          </a:bodyPr>
          <a:lstStyle/>
          <a:p>
            <a:pPr algn="ctr">
              <a:lnSpc>
                <a:spcPct val="100000"/>
              </a:lnSpc>
            </a:pPr>
            <a:r>
              <a:rPr lang="en-GB" sz="2000" spc="300" dirty="0">
                <a:solidFill>
                  <a:srgbClr val="3E2B2F"/>
                </a:solidFill>
                <a:latin typeface="Trade Gothic Next Light" panose="020B0403040303020004" pitchFamily="34" charset="0"/>
              </a:rPr>
              <a:t>THE BLACK BARN</a:t>
            </a:r>
          </a:p>
        </p:txBody>
      </p:sp>
      <p:sp>
        <p:nvSpPr>
          <p:cNvPr id="3" name="Content Placeholder 2">
            <a:extLst>
              <a:ext uri="{FF2B5EF4-FFF2-40B4-BE49-F238E27FC236}">
                <a16:creationId xmlns:a16="http://schemas.microsoft.com/office/drawing/2014/main" id="{F2140720-E52F-39D8-BF1F-379BE94E38EE}"/>
              </a:ext>
            </a:extLst>
          </p:cNvPr>
          <p:cNvSpPr>
            <a:spLocks noGrp="1"/>
          </p:cNvSpPr>
          <p:nvPr>
            <p:ph idx="1"/>
          </p:nvPr>
        </p:nvSpPr>
        <p:spPr>
          <a:xfrm>
            <a:off x="-1" y="2739944"/>
            <a:ext cx="7196390" cy="3347634"/>
          </a:xfrm>
        </p:spPr>
        <p:txBody>
          <a:bodyPr anchor="t">
            <a:normAutofit/>
          </a:bodyPr>
          <a:lstStyle/>
          <a:p>
            <a:pPr marL="0" indent="0" algn="ctr">
              <a:lnSpc>
                <a:spcPct val="100000"/>
              </a:lnSpc>
              <a:buFont typeface="Arial" panose="020B0604020202020204" pitchFamily="34" charset="0"/>
              <a:buNone/>
            </a:pPr>
            <a:r>
              <a:rPr lang="en-US" sz="1600" dirty="0">
                <a:solidFill>
                  <a:srgbClr val="3E2B2F"/>
                </a:solidFill>
                <a:latin typeface="Trade Gothic Next Light" panose="020B0403040303020004" pitchFamily="34" charset="0"/>
              </a:rPr>
              <a:t>Working with experienced chef Andy Wheeler, you will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spend 4 weeks in the Black Barn production unit</a:t>
            </a:r>
          </a:p>
          <a:p>
            <a:pPr marL="0" indent="0" algn="ctr">
              <a:lnSpc>
                <a:spcPct val="100000"/>
              </a:lnSpc>
              <a:buFont typeface="Arial" panose="020B0604020202020204" pitchFamily="34" charset="0"/>
              <a:buNone/>
            </a:pPr>
            <a:r>
              <a:rPr lang="en-US" sz="1600" dirty="0">
                <a:solidFill>
                  <a:srgbClr val="3E2B2F"/>
                </a:solidFill>
                <a:latin typeface="Trade Gothic Next Light" panose="020B0403040303020004" pitchFamily="34" charset="0"/>
              </a:rPr>
              <a:t>The Black Barn produces all our soups and ready meals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that are sold in our </a:t>
            </a:r>
            <a:r>
              <a:rPr lang="en-US" sz="1600" dirty="0" err="1">
                <a:solidFill>
                  <a:srgbClr val="3E2B2F"/>
                </a:solidFill>
                <a:latin typeface="Trade Gothic Next Light" panose="020B0403040303020004" pitchFamily="34" charset="0"/>
              </a:rPr>
              <a:t>farmshops</a:t>
            </a:r>
            <a:r>
              <a:rPr lang="en-US" sz="1600" dirty="0">
                <a:solidFill>
                  <a:srgbClr val="3E2B2F"/>
                </a:solidFill>
                <a:latin typeface="Trade Gothic Next Light" panose="020B0403040303020004" pitchFamily="34" charset="0"/>
              </a:rPr>
              <a:t> and online. </a:t>
            </a:r>
            <a:br>
              <a:rPr lang="en-US" sz="1600" dirty="0">
                <a:solidFill>
                  <a:srgbClr val="3E2B2F"/>
                </a:solidFill>
                <a:latin typeface="Trade Gothic Next Light" panose="020B0403040303020004" pitchFamily="34" charset="0"/>
              </a:rPr>
            </a:br>
            <a:endParaRPr lang="en-US" sz="1600" dirty="0">
              <a:solidFill>
                <a:srgbClr val="3E2B2F"/>
              </a:solidFill>
              <a:latin typeface="Trade Gothic Next Light" panose="020B0403040303020004" pitchFamily="34" charset="0"/>
            </a:endParaRPr>
          </a:p>
          <a:p>
            <a:pPr marL="0" indent="0" algn="ctr">
              <a:lnSpc>
                <a:spcPct val="100000"/>
              </a:lnSpc>
              <a:buFont typeface="Arial" panose="020B0604020202020204" pitchFamily="34" charset="0"/>
              <a:buNone/>
            </a:pPr>
            <a:r>
              <a:rPr lang="en-US" sz="1600" dirty="0">
                <a:solidFill>
                  <a:srgbClr val="3E2B2F"/>
                </a:solidFill>
                <a:latin typeface="Trade Gothic Next Light" panose="020B0403040303020004" pitchFamily="34" charset="0"/>
              </a:rPr>
              <a:t>During this time, you will experience the cooking,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prepping and packing of the soups from start to finish,</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 and will witness food production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on a larger scale.  </a:t>
            </a:r>
          </a:p>
        </p:txBody>
      </p:sp>
      <p:pic>
        <p:nvPicPr>
          <p:cNvPr id="6" name="Content Placeholder 4" descr="A person cooking in a kitchen&#10;&#10;Description automatically generated with low confidence">
            <a:extLst>
              <a:ext uri="{FF2B5EF4-FFF2-40B4-BE49-F238E27FC236}">
                <a16:creationId xmlns:a16="http://schemas.microsoft.com/office/drawing/2014/main" id="{FC1C762D-4F37-1F61-43CB-CCA194C2D8B0}"/>
              </a:ext>
            </a:extLst>
          </p:cNvPr>
          <p:cNvPicPr>
            <a:picLocks noChangeAspect="1"/>
          </p:cNvPicPr>
          <p:nvPr/>
        </p:nvPicPr>
        <p:blipFill rotWithShape="1">
          <a:blip r:embed="rId3">
            <a:extLst>
              <a:ext uri="{28A0092B-C50C-407E-A947-70E740481C1C}">
                <a14:useLocalDpi xmlns:a14="http://schemas.microsoft.com/office/drawing/2010/main" val="0"/>
              </a:ext>
            </a:extLst>
          </a:blip>
          <a:srcRect l="2913" t="7471" r="820" b="6385"/>
          <a:stretch/>
        </p:blipFill>
        <p:spPr>
          <a:xfrm>
            <a:off x="7195766" y="330200"/>
            <a:ext cx="4623076" cy="6197600"/>
          </a:xfrm>
          <a:prstGeom prst="rect">
            <a:avLst/>
          </a:prstGeom>
          <a:effectLst/>
        </p:spPr>
      </p:pic>
      <p:sp>
        <p:nvSpPr>
          <p:cNvPr id="10" name="Oval 9">
            <a:extLst>
              <a:ext uri="{FF2B5EF4-FFF2-40B4-BE49-F238E27FC236}">
                <a16:creationId xmlns:a16="http://schemas.microsoft.com/office/drawing/2014/main" id="{14C80199-8688-16EF-50B1-78559B72018E}"/>
              </a:ext>
            </a:extLst>
          </p:cNvPr>
          <p:cNvSpPr/>
          <p:nvPr/>
        </p:nvSpPr>
        <p:spPr>
          <a:xfrm>
            <a:off x="333773"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A1AA467-E35A-A1B6-6F39-E20863B815CF}"/>
              </a:ext>
            </a:extLst>
          </p:cNvPr>
          <p:cNvSpPr txBox="1">
            <a:spLocks/>
          </p:cNvSpPr>
          <p:nvPr/>
        </p:nvSpPr>
        <p:spPr>
          <a:xfrm>
            <a:off x="272564"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E8F3F4"/>
                </a:solidFill>
                <a:latin typeface="Trade Gothic Next Cond" panose="020B0506040303020004" pitchFamily="34" charset="0"/>
              </a:rPr>
              <a:t>3</a:t>
            </a:r>
          </a:p>
        </p:txBody>
      </p:sp>
      <p:sp>
        <p:nvSpPr>
          <p:cNvPr id="12" name="Content Placeholder 2">
            <a:extLst>
              <a:ext uri="{FF2B5EF4-FFF2-40B4-BE49-F238E27FC236}">
                <a16:creationId xmlns:a16="http://schemas.microsoft.com/office/drawing/2014/main" id="{DEC8383F-9935-C301-E100-C2244F849903}"/>
              </a:ext>
            </a:extLst>
          </p:cNvPr>
          <p:cNvSpPr txBox="1">
            <a:spLocks/>
          </p:cNvSpPr>
          <p:nvPr/>
        </p:nvSpPr>
        <p:spPr>
          <a:xfrm>
            <a:off x="283066"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spTree>
    <p:extLst>
      <p:ext uri="{BB962C8B-B14F-4D97-AF65-F5344CB8AC3E}">
        <p14:creationId xmlns:p14="http://schemas.microsoft.com/office/powerpoint/2010/main" val="51799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F6EE1C-A6F7-D7A6-575F-7BDD3B33FAC0}"/>
              </a:ext>
            </a:extLst>
          </p:cNvPr>
          <p:cNvSpPr/>
          <p:nvPr/>
        </p:nvSpPr>
        <p:spPr>
          <a:xfrm>
            <a:off x="0" y="0"/>
            <a:ext cx="12192000" cy="6858000"/>
          </a:xfrm>
          <a:prstGeom prst="rect">
            <a:avLst/>
          </a:prstGeom>
          <a:solidFill>
            <a:srgbClr val="FDF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a:extLst>
              <a:ext uri="{FF2B5EF4-FFF2-40B4-BE49-F238E27FC236}">
                <a16:creationId xmlns:a16="http://schemas.microsoft.com/office/drawing/2014/main" id="{3798B9D7-79C2-B234-233A-6F1276D523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5001028" y="1212704"/>
            <a:ext cx="7196390"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rgbClr val="3E2B2F"/>
                </a:solidFill>
                <a:latin typeface="Trade Gothic Next Light" panose="020B0403040303020004" pitchFamily="34" charset="0"/>
              </a:rPr>
              <a:t>THE CHARCUTERIE</a:t>
            </a:r>
          </a:p>
        </p:txBody>
      </p:sp>
      <p:sp>
        <p:nvSpPr>
          <p:cNvPr id="7" name="Content Placeholder 2">
            <a:extLst>
              <a:ext uri="{FF2B5EF4-FFF2-40B4-BE49-F238E27FC236}">
                <a16:creationId xmlns:a16="http://schemas.microsoft.com/office/drawing/2014/main" id="{A2BF711E-ED9F-F049-6D73-383DEB534DDF}"/>
              </a:ext>
            </a:extLst>
          </p:cNvPr>
          <p:cNvSpPr txBox="1">
            <a:spLocks/>
          </p:cNvSpPr>
          <p:nvPr/>
        </p:nvSpPr>
        <p:spPr>
          <a:xfrm>
            <a:off x="5001026" y="2504274"/>
            <a:ext cx="7196390" cy="33476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3E2B2F"/>
                </a:solidFill>
                <a:latin typeface="Trade Gothic Next Light" panose="020B0403040303020004" pitchFamily="34" charset="0"/>
              </a:rPr>
              <a:t>The Charcuterie is our ham hub, run by Chris Webb. </a:t>
            </a:r>
          </a:p>
          <a:p>
            <a:pPr marL="0" indent="0" algn="ctr">
              <a:buNone/>
            </a:pPr>
            <a:r>
              <a:rPr lang="en-GB" sz="1600" dirty="0">
                <a:solidFill>
                  <a:srgbClr val="3E2B2F"/>
                </a:solidFill>
                <a:latin typeface="Trade Gothic Next Light" panose="020B0403040303020004" pitchFamily="34" charset="0"/>
              </a:rPr>
              <a:t>Here you will spend 3 weeks, learning how pork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becomes ham. You will be involved with the brining,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soaking, smoking and curing of the ham joint. </a:t>
            </a:r>
          </a:p>
          <a:p>
            <a:pPr marL="0" indent="0" algn="ctr">
              <a:buNone/>
            </a:pPr>
            <a:r>
              <a:rPr lang="en-GB" sz="1600" dirty="0">
                <a:solidFill>
                  <a:srgbClr val="3E2B2F"/>
                </a:solidFill>
                <a:latin typeface="Trade Gothic Next Light" panose="020B0403040303020004" pitchFamily="34" charset="0"/>
              </a:rPr>
              <a:t>During this process, you will also slice and pack the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ham ready for distribution. </a:t>
            </a:r>
          </a:p>
          <a:p>
            <a:pPr marL="0" indent="0" algn="ctr">
              <a:buNone/>
            </a:pPr>
            <a:r>
              <a:rPr lang="en-GB" sz="1600" dirty="0">
                <a:solidFill>
                  <a:srgbClr val="3E2B2F"/>
                </a:solidFill>
                <a:latin typeface="Trade Gothic Next Light" panose="020B0403040303020004" pitchFamily="34" charset="0"/>
              </a:rPr>
              <a:t>The Charcuterie also prepares our selection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of delicious pates.</a:t>
            </a:r>
          </a:p>
        </p:txBody>
      </p:sp>
      <p:sp>
        <p:nvSpPr>
          <p:cNvPr id="15" name="Oval 14">
            <a:extLst>
              <a:ext uri="{FF2B5EF4-FFF2-40B4-BE49-F238E27FC236}">
                <a16:creationId xmlns:a16="http://schemas.microsoft.com/office/drawing/2014/main" id="{561494A3-36AD-B1CC-201D-60F50B1B9BC3}"/>
              </a:ext>
            </a:extLst>
          </p:cNvPr>
          <p:cNvSpPr/>
          <p:nvPr/>
        </p:nvSpPr>
        <p:spPr>
          <a:xfrm>
            <a:off x="11211575"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BC8AA8F-0B74-383A-36FA-D3E4D13D07E6}"/>
              </a:ext>
            </a:extLst>
          </p:cNvPr>
          <p:cNvSpPr txBox="1">
            <a:spLocks/>
          </p:cNvSpPr>
          <p:nvPr/>
        </p:nvSpPr>
        <p:spPr>
          <a:xfrm>
            <a:off x="11133432" y="396112"/>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FDF5BB"/>
                </a:solidFill>
                <a:latin typeface="Trade Gothic Next Cond" panose="020B0506040303020004" pitchFamily="34" charset="0"/>
              </a:rPr>
              <a:t>3</a:t>
            </a:r>
          </a:p>
        </p:txBody>
      </p:sp>
      <p:sp>
        <p:nvSpPr>
          <p:cNvPr id="9" name="Content Placeholder 2">
            <a:extLst>
              <a:ext uri="{FF2B5EF4-FFF2-40B4-BE49-F238E27FC236}">
                <a16:creationId xmlns:a16="http://schemas.microsoft.com/office/drawing/2014/main" id="{1486CA35-1AC2-C1B7-6BB9-BB722911AC3F}"/>
              </a:ext>
            </a:extLst>
          </p:cNvPr>
          <p:cNvSpPr txBox="1">
            <a:spLocks/>
          </p:cNvSpPr>
          <p:nvPr/>
        </p:nvSpPr>
        <p:spPr>
          <a:xfrm>
            <a:off x="11153024"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13" name="Picture 12" descr="A picture containing person, indoor, kitchen, preparing&#10;&#10;Description automatically generated">
            <a:extLst>
              <a:ext uri="{FF2B5EF4-FFF2-40B4-BE49-F238E27FC236}">
                <a16:creationId xmlns:a16="http://schemas.microsoft.com/office/drawing/2014/main" id="{9E5CF7A9-95CE-73CE-7E5D-052A3A866971}"/>
              </a:ext>
            </a:extLst>
          </p:cNvPr>
          <p:cNvPicPr>
            <a:picLocks noChangeAspect="1"/>
          </p:cNvPicPr>
          <p:nvPr/>
        </p:nvPicPr>
        <p:blipFill rotWithShape="1">
          <a:blip r:embed="rId2">
            <a:extLst>
              <a:ext uri="{28A0092B-C50C-407E-A947-70E740481C1C}">
                <a14:useLocalDpi xmlns:a14="http://schemas.microsoft.com/office/drawing/2010/main" val="0"/>
              </a:ext>
            </a:extLst>
          </a:blip>
          <a:srcRect l="24068" r="26201"/>
          <a:stretch/>
        </p:blipFill>
        <p:spPr>
          <a:xfrm>
            <a:off x="368130" y="318008"/>
            <a:ext cx="4627478" cy="6209792"/>
          </a:xfrm>
          <a:prstGeom prst="rect">
            <a:avLst/>
          </a:prstGeom>
        </p:spPr>
      </p:pic>
    </p:spTree>
    <p:extLst>
      <p:ext uri="{BB962C8B-B14F-4D97-AF65-F5344CB8AC3E}">
        <p14:creationId xmlns:p14="http://schemas.microsoft.com/office/powerpoint/2010/main" val="123222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668220-5DE4-EEBD-39E3-D70BB2E8EFFC}"/>
              </a:ext>
            </a:extLst>
          </p:cNvPr>
          <p:cNvSpPr/>
          <p:nvPr/>
        </p:nvSpPr>
        <p:spPr>
          <a:xfrm>
            <a:off x="0" y="0"/>
            <a:ext cx="12192000" cy="6858000"/>
          </a:xfrm>
          <a:prstGeom prst="rect">
            <a:avLst/>
          </a:prstGeom>
          <a:solidFill>
            <a:srgbClr val="D9E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4F6D0-D7D7-9604-E549-43D2485AF63E}"/>
              </a:ext>
            </a:extLst>
          </p:cNvPr>
          <p:cNvSpPr>
            <a:spLocks noGrp="1"/>
          </p:cNvSpPr>
          <p:nvPr>
            <p:ph type="title"/>
          </p:nvPr>
        </p:nvSpPr>
        <p:spPr>
          <a:xfrm>
            <a:off x="1" y="1448374"/>
            <a:ext cx="7196390" cy="1291570"/>
          </a:xfrm>
        </p:spPr>
        <p:txBody>
          <a:bodyPr>
            <a:noAutofit/>
          </a:bodyPr>
          <a:lstStyle/>
          <a:p>
            <a:pPr algn="ctr">
              <a:lnSpc>
                <a:spcPct val="100000"/>
              </a:lnSpc>
            </a:pPr>
            <a:r>
              <a:rPr lang="en-GB" sz="2000" spc="300" dirty="0">
                <a:solidFill>
                  <a:srgbClr val="3E2B2F"/>
                </a:solidFill>
                <a:latin typeface="Trade Gothic Next Light" panose="020B0403040303020004" pitchFamily="34" charset="0"/>
              </a:rPr>
              <a:t>THE PATISSERIE</a:t>
            </a:r>
          </a:p>
        </p:txBody>
      </p:sp>
      <p:sp>
        <p:nvSpPr>
          <p:cNvPr id="3" name="Content Placeholder 2">
            <a:extLst>
              <a:ext uri="{FF2B5EF4-FFF2-40B4-BE49-F238E27FC236}">
                <a16:creationId xmlns:a16="http://schemas.microsoft.com/office/drawing/2014/main" id="{F2140720-E52F-39D8-BF1F-379BE94E38EE}"/>
              </a:ext>
            </a:extLst>
          </p:cNvPr>
          <p:cNvSpPr>
            <a:spLocks noGrp="1"/>
          </p:cNvSpPr>
          <p:nvPr>
            <p:ph idx="1"/>
          </p:nvPr>
        </p:nvSpPr>
        <p:spPr>
          <a:xfrm>
            <a:off x="-1" y="2739944"/>
            <a:ext cx="7196390" cy="3347634"/>
          </a:xfrm>
        </p:spPr>
        <p:txBody>
          <a:bodyPr anchor="t">
            <a:normAutofit/>
          </a:bodyPr>
          <a:lstStyle/>
          <a:p>
            <a:pPr marL="0" indent="0" algn="ctr">
              <a:buNone/>
            </a:pPr>
            <a:r>
              <a:rPr lang="en-US" sz="1600" dirty="0">
                <a:solidFill>
                  <a:srgbClr val="3E2B2F"/>
                </a:solidFill>
                <a:latin typeface="Trade Gothic Next Light" panose="020B0403040303020004" pitchFamily="34" charset="0"/>
              </a:rPr>
              <a:t>Run by Barry Johnson, an expert Pastry Chef, you will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spend 6 weeks working in the Pastry production unit.</a:t>
            </a:r>
          </a:p>
          <a:p>
            <a:pPr marL="0" indent="0" algn="ctr">
              <a:buNone/>
            </a:pPr>
            <a:r>
              <a:rPr lang="en-US" sz="1600" dirty="0">
                <a:solidFill>
                  <a:srgbClr val="3E2B2F"/>
                </a:solidFill>
                <a:latin typeface="Trade Gothic Next Light" panose="020B0403040303020004" pitchFamily="34" charset="0"/>
              </a:rPr>
              <a:t>The Pastry team make our sweet goods that are sold in store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and online, such as Cherry Bakewell, Garibaldi biscuits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and our </a:t>
            </a:r>
            <a:r>
              <a:rPr lang="en-US" sz="1600" dirty="0" err="1">
                <a:solidFill>
                  <a:srgbClr val="3E2B2F"/>
                </a:solidFill>
                <a:latin typeface="Trade Gothic Next Light" panose="020B0403040303020004" pitchFamily="34" charset="0"/>
              </a:rPr>
              <a:t>Courgette</a:t>
            </a:r>
            <a:r>
              <a:rPr lang="en-US" sz="1600" dirty="0">
                <a:solidFill>
                  <a:srgbClr val="3E2B2F"/>
                </a:solidFill>
                <a:latin typeface="Trade Gothic Next Light" panose="020B0403040303020004" pitchFamily="34" charset="0"/>
              </a:rPr>
              <a:t> cakes. The team also create delicious seasonal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products including our Christmas Yule logs and Easter cakes. </a:t>
            </a:r>
          </a:p>
          <a:p>
            <a:pPr marL="0" indent="0" algn="ctr">
              <a:buNone/>
            </a:pPr>
            <a:r>
              <a:rPr lang="en-US" sz="1600" dirty="0">
                <a:solidFill>
                  <a:srgbClr val="3E2B2F"/>
                </a:solidFill>
                <a:latin typeface="Trade Gothic Next Light" panose="020B0403040303020004" pitchFamily="34" charset="0"/>
              </a:rPr>
              <a:t>You will get hands-on experience weighing out large scale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recipes, icing cakes and helping the team with general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food preparation. </a:t>
            </a:r>
          </a:p>
          <a:p>
            <a:pPr marL="0" indent="0" algn="ctr">
              <a:buNone/>
            </a:pPr>
            <a:r>
              <a:rPr lang="en-US" sz="1600" dirty="0">
                <a:solidFill>
                  <a:srgbClr val="3E2B2F"/>
                </a:solidFill>
                <a:latin typeface="Trade Gothic Next Light" panose="020B0403040303020004" pitchFamily="34" charset="0"/>
              </a:rPr>
              <a:t>You will become comfortable with basic patisserie </a:t>
            </a:r>
            <a:br>
              <a:rPr lang="en-US" sz="1600" dirty="0">
                <a:solidFill>
                  <a:srgbClr val="3E2B2F"/>
                </a:solidFill>
                <a:latin typeface="Trade Gothic Next Light" panose="020B0403040303020004" pitchFamily="34" charset="0"/>
              </a:rPr>
            </a:br>
            <a:r>
              <a:rPr lang="en-US" sz="1600" dirty="0">
                <a:solidFill>
                  <a:srgbClr val="3E2B2F"/>
                </a:solidFill>
                <a:latin typeface="Trade Gothic Next Light" panose="020B0403040303020004" pitchFamily="34" charset="0"/>
              </a:rPr>
              <a:t>and become a pastry expert!</a:t>
            </a:r>
          </a:p>
        </p:txBody>
      </p:sp>
      <p:sp>
        <p:nvSpPr>
          <p:cNvPr id="10" name="Oval 9">
            <a:extLst>
              <a:ext uri="{FF2B5EF4-FFF2-40B4-BE49-F238E27FC236}">
                <a16:creationId xmlns:a16="http://schemas.microsoft.com/office/drawing/2014/main" id="{14C80199-8688-16EF-50B1-78559B72018E}"/>
              </a:ext>
            </a:extLst>
          </p:cNvPr>
          <p:cNvSpPr/>
          <p:nvPr/>
        </p:nvSpPr>
        <p:spPr>
          <a:xfrm>
            <a:off x="333773"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A1AA467-E35A-A1B6-6F39-E20863B815CF}"/>
              </a:ext>
            </a:extLst>
          </p:cNvPr>
          <p:cNvSpPr txBox="1">
            <a:spLocks/>
          </p:cNvSpPr>
          <p:nvPr/>
        </p:nvSpPr>
        <p:spPr>
          <a:xfrm>
            <a:off x="264097"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D9EDC5"/>
                </a:solidFill>
                <a:latin typeface="Trade Gothic Next Cond" panose="020B0506040303020004" pitchFamily="34" charset="0"/>
              </a:rPr>
              <a:t>6</a:t>
            </a:r>
          </a:p>
        </p:txBody>
      </p:sp>
      <p:sp>
        <p:nvSpPr>
          <p:cNvPr id="12" name="Content Placeholder 2">
            <a:extLst>
              <a:ext uri="{FF2B5EF4-FFF2-40B4-BE49-F238E27FC236}">
                <a16:creationId xmlns:a16="http://schemas.microsoft.com/office/drawing/2014/main" id="{DEC8383F-9935-C301-E100-C2244F849903}"/>
              </a:ext>
            </a:extLst>
          </p:cNvPr>
          <p:cNvSpPr txBox="1">
            <a:spLocks/>
          </p:cNvSpPr>
          <p:nvPr/>
        </p:nvSpPr>
        <p:spPr>
          <a:xfrm>
            <a:off x="283066"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17" name="Picture 16" descr="A picture containing food, shoes, dessert, several&#10;&#10;Description automatically generated">
            <a:extLst>
              <a:ext uri="{FF2B5EF4-FFF2-40B4-BE49-F238E27FC236}">
                <a16:creationId xmlns:a16="http://schemas.microsoft.com/office/drawing/2014/main" id="{D8CE317E-4B2D-84F3-EA37-272FE02A8566}"/>
              </a:ext>
            </a:extLst>
          </p:cNvPr>
          <p:cNvPicPr>
            <a:picLocks noChangeAspect="1"/>
          </p:cNvPicPr>
          <p:nvPr/>
        </p:nvPicPr>
        <p:blipFill rotWithShape="1">
          <a:blip r:embed="rId3">
            <a:extLst>
              <a:ext uri="{28A0092B-C50C-407E-A947-70E740481C1C}">
                <a14:useLocalDpi xmlns:a14="http://schemas.microsoft.com/office/drawing/2010/main" val="0"/>
              </a:ext>
            </a:extLst>
          </a:blip>
          <a:srcRect l="527"/>
          <a:stretch/>
        </p:blipFill>
        <p:spPr>
          <a:xfrm>
            <a:off x="7203609" y="330200"/>
            <a:ext cx="4623699" cy="6197600"/>
          </a:xfrm>
          <a:prstGeom prst="rect">
            <a:avLst/>
          </a:prstGeom>
        </p:spPr>
      </p:pic>
    </p:spTree>
    <p:extLst>
      <p:ext uri="{BB962C8B-B14F-4D97-AF65-F5344CB8AC3E}">
        <p14:creationId xmlns:p14="http://schemas.microsoft.com/office/powerpoint/2010/main" val="3540212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EC719F-063F-0F67-960E-57C5AE241F09}"/>
              </a:ext>
            </a:extLst>
          </p:cNvPr>
          <p:cNvSpPr/>
          <p:nvPr/>
        </p:nvSpPr>
        <p:spPr>
          <a:xfrm>
            <a:off x="0" y="0"/>
            <a:ext cx="12192000" cy="6858000"/>
          </a:xfrm>
          <a:prstGeom prst="rect">
            <a:avLst/>
          </a:prstGeom>
          <a:solidFill>
            <a:srgbClr val="F5D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a:extLst>
              <a:ext uri="{FF2B5EF4-FFF2-40B4-BE49-F238E27FC236}">
                <a16:creationId xmlns:a16="http://schemas.microsoft.com/office/drawing/2014/main" id="{3798B9D7-79C2-B234-233A-6F1276D523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a:extLst>
              <a:ext uri="{FF2B5EF4-FFF2-40B4-BE49-F238E27FC236}">
                <a16:creationId xmlns:a16="http://schemas.microsoft.com/office/drawing/2014/main" id="{2F6F4D66-5679-3DB9-EE46-B336DEC4714D}"/>
              </a:ext>
            </a:extLst>
          </p:cNvPr>
          <p:cNvSpPr txBox="1">
            <a:spLocks/>
          </p:cNvSpPr>
          <p:nvPr/>
        </p:nvSpPr>
        <p:spPr>
          <a:xfrm>
            <a:off x="5001028" y="1212704"/>
            <a:ext cx="7196390" cy="1291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000" spc="300" dirty="0">
                <a:solidFill>
                  <a:srgbClr val="3E2B2F"/>
                </a:solidFill>
                <a:latin typeface="Trade Gothic Next Light" panose="020B0403040303020004" pitchFamily="34" charset="0"/>
              </a:rPr>
              <a:t>THE BAKERY</a:t>
            </a:r>
          </a:p>
        </p:txBody>
      </p:sp>
      <p:sp>
        <p:nvSpPr>
          <p:cNvPr id="7" name="Content Placeholder 2">
            <a:extLst>
              <a:ext uri="{FF2B5EF4-FFF2-40B4-BE49-F238E27FC236}">
                <a16:creationId xmlns:a16="http://schemas.microsoft.com/office/drawing/2014/main" id="{A2BF711E-ED9F-F049-6D73-383DEB534DDF}"/>
              </a:ext>
            </a:extLst>
          </p:cNvPr>
          <p:cNvSpPr txBox="1">
            <a:spLocks/>
          </p:cNvSpPr>
          <p:nvPr/>
        </p:nvSpPr>
        <p:spPr>
          <a:xfrm>
            <a:off x="5001026" y="2504274"/>
            <a:ext cx="7196390" cy="33476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3E2B2F"/>
                </a:solidFill>
                <a:latin typeface="Trade Gothic Next Light" panose="020B0403040303020004" pitchFamily="34" charset="0"/>
              </a:rPr>
              <a:t>Work with our Head Baker, Michael Engler and learn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to make artisan sourdough. </a:t>
            </a:r>
          </a:p>
          <a:p>
            <a:pPr marL="0" indent="0" algn="ctr">
              <a:buNone/>
            </a:pPr>
            <a:r>
              <a:rPr lang="en-GB" sz="1600" dirty="0">
                <a:solidFill>
                  <a:srgbClr val="3E2B2F"/>
                </a:solidFill>
                <a:latin typeface="Trade Gothic Next Light" panose="020B0403040303020004" pitchFamily="34" charset="0"/>
              </a:rPr>
              <a:t>Our bakery produces a wide variety of artisan breads,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from our wonderful seven seed loaf, to focaccia and our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award winning beetroot bread. </a:t>
            </a:r>
          </a:p>
          <a:p>
            <a:pPr marL="0" indent="0" algn="ctr">
              <a:buNone/>
            </a:pPr>
            <a:r>
              <a:rPr lang="en-GB" sz="1600" dirty="0">
                <a:solidFill>
                  <a:srgbClr val="3E2B2F"/>
                </a:solidFill>
                <a:latin typeface="Trade Gothic Next Light" panose="020B0403040303020004" pitchFamily="34" charset="0"/>
              </a:rPr>
              <a:t>Alongside breadmaking, you will find yourself using </a:t>
            </a:r>
            <a:r>
              <a:rPr lang="en-GB" sz="1600" dirty="0" err="1">
                <a:solidFill>
                  <a:srgbClr val="3E2B2F"/>
                </a:solidFill>
                <a:latin typeface="Trade Gothic Next Light" panose="020B0403040303020004" pitchFamily="34" charset="0"/>
              </a:rPr>
              <a:t>vienoiserie</a:t>
            </a:r>
            <a:r>
              <a:rPr lang="en-GB" sz="1600" dirty="0">
                <a:solidFill>
                  <a:srgbClr val="3E2B2F"/>
                </a:solidFill>
                <a:latin typeface="Trade Gothic Next Light" panose="020B0403040303020004" pitchFamily="34" charset="0"/>
              </a:rPr>
              <a:t>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dough and learning the art of croissant folding.  </a:t>
            </a:r>
          </a:p>
          <a:p>
            <a:pPr marL="0" indent="0" algn="ctr">
              <a:buNone/>
            </a:pPr>
            <a:r>
              <a:rPr lang="en-GB" sz="1600" dirty="0">
                <a:solidFill>
                  <a:srgbClr val="3E2B2F"/>
                </a:solidFill>
                <a:latin typeface="Trade Gothic Next Light" panose="020B0403040303020004" pitchFamily="34" charset="0"/>
              </a:rPr>
              <a:t>During your 6 weeks in this unit, live like a baker and learn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the importance of proving, shaping and baking </a:t>
            </a:r>
            <a:br>
              <a:rPr lang="en-GB" sz="1600" dirty="0">
                <a:solidFill>
                  <a:srgbClr val="3E2B2F"/>
                </a:solidFill>
                <a:latin typeface="Trade Gothic Next Light" panose="020B0403040303020004" pitchFamily="34" charset="0"/>
              </a:rPr>
            </a:br>
            <a:r>
              <a:rPr lang="en-GB" sz="1600" dirty="0">
                <a:solidFill>
                  <a:srgbClr val="3E2B2F"/>
                </a:solidFill>
                <a:latin typeface="Trade Gothic Next Light" panose="020B0403040303020004" pitchFamily="34" charset="0"/>
              </a:rPr>
              <a:t>to make the perfect loaf. </a:t>
            </a:r>
          </a:p>
        </p:txBody>
      </p:sp>
      <p:sp>
        <p:nvSpPr>
          <p:cNvPr id="15" name="Oval 14">
            <a:extLst>
              <a:ext uri="{FF2B5EF4-FFF2-40B4-BE49-F238E27FC236}">
                <a16:creationId xmlns:a16="http://schemas.microsoft.com/office/drawing/2014/main" id="{561494A3-36AD-B1CC-201D-60F50B1B9BC3}"/>
              </a:ext>
            </a:extLst>
          </p:cNvPr>
          <p:cNvSpPr/>
          <p:nvPr/>
        </p:nvSpPr>
        <p:spPr>
          <a:xfrm>
            <a:off x="11211575" y="330200"/>
            <a:ext cx="666915" cy="666915"/>
          </a:xfrm>
          <a:prstGeom prst="ellipse">
            <a:avLst/>
          </a:prstGeom>
          <a:solidFill>
            <a:srgbClr val="3E2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BC8AA8F-0B74-383A-36FA-D3E4D13D07E6}"/>
              </a:ext>
            </a:extLst>
          </p:cNvPr>
          <p:cNvSpPr txBox="1">
            <a:spLocks/>
          </p:cNvSpPr>
          <p:nvPr/>
        </p:nvSpPr>
        <p:spPr>
          <a:xfrm>
            <a:off x="11141899" y="404579"/>
            <a:ext cx="846906" cy="510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b="1" spc="300" dirty="0">
                <a:solidFill>
                  <a:srgbClr val="F5DFE3"/>
                </a:solidFill>
                <a:latin typeface="Trade Gothic Next Cond" panose="020B0506040303020004" pitchFamily="34" charset="0"/>
              </a:rPr>
              <a:t>6</a:t>
            </a:r>
          </a:p>
        </p:txBody>
      </p:sp>
      <p:sp>
        <p:nvSpPr>
          <p:cNvPr id="2" name="Content Placeholder 2">
            <a:extLst>
              <a:ext uri="{FF2B5EF4-FFF2-40B4-BE49-F238E27FC236}">
                <a16:creationId xmlns:a16="http://schemas.microsoft.com/office/drawing/2014/main" id="{59085700-FC0D-0FDE-586F-2DD76631A0E8}"/>
              </a:ext>
            </a:extLst>
          </p:cNvPr>
          <p:cNvSpPr txBox="1">
            <a:spLocks/>
          </p:cNvSpPr>
          <p:nvPr/>
        </p:nvSpPr>
        <p:spPr>
          <a:xfrm>
            <a:off x="11153024" y="1033404"/>
            <a:ext cx="827314" cy="24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Font typeface="Arial" panose="020B0604020202020204" pitchFamily="34" charset="0"/>
              <a:buNone/>
            </a:pPr>
            <a:r>
              <a:rPr lang="en-GB" sz="900" b="1" spc="300" dirty="0">
                <a:solidFill>
                  <a:srgbClr val="3E2B2F"/>
                </a:solidFill>
                <a:latin typeface="Trade Gothic Next Cond" panose="020B0506040303020004" pitchFamily="34" charset="0"/>
              </a:rPr>
              <a:t>WEEKS</a:t>
            </a:r>
          </a:p>
        </p:txBody>
      </p:sp>
      <p:pic>
        <p:nvPicPr>
          <p:cNvPr id="5" name="Picture 4" descr="A picture containing ground, person, outdoor, cooking&#10;&#10;Description automatically generated">
            <a:extLst>
              <a:ext uri="{FF2B5EF4-FFF2-40B4-BE49-F238E27FC236}">
                <a16:creationId xmlns:a16="http://schemas.microsoft.com/office/drawing/2014/main" id="{9C400143-6D5F-91AD-71CB-37D11775B994}"/>
              </a:ext>
            </a:extLst>
          </p:cNvPr>
          <p:cNvPicPr>
            <a:picLocks noChangeAspect="1"/>
          </p:cNvPicPr>
          <p:nvPr/>
        </p:nvPicPr>
        <p:blipFill rotWithShape="1">
          <a:blip r:embed="rId2">
            <a:extLst>
              <a:ext uri="{28A0092B-C50C-407E-A947-70E740481C1C}">
                <a14:useLocalDpi xmlns:a14="http://schemas.microsoft.com/office/drawing/2010/main" val="0"/>
              </a:ext>
            </a:extLst>
          </a:blip>
          <a:srcRect l="45036" r="5128"/>
          <a:stretch/>
        </p:blipFill>
        <p:spPr>
          <a:xfrm>
            <a:off x="362710" y="330200"/>
            <a:ext cx="4632898" cy="6197600"/>
          </a:xfrm>
          <a:prstGeom prst="rect">
            <a:avLst/>
          </a:prstGeom>
        </p:spPr>
      </p:pic>
    </p:spTree>
    <p:extLst>
      <p:ext uri="{BB962C8B-B14F-4D97-AF65-F5344CB8AC3E}">
        <p14:creationId xmlns:p14="http://schemas.microsoft.com/office/powerpoint/2010/main" val="14402566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3038</TotalTime>
  <Words>2251</Words>
  <Application>Microsoft Office PowerPoint</Application>
  <PresentationFormat>Widescreen</PresentationFormat>
  <Paragraphs>182</Paragraphs>
  <Slides>22</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Trade Gothic Next Cond</vt:lpstr>
      <vt:lpstr>Trade Gothic Next Light</vt:lpstr>
      <vt:lpstr>Office Theme</vt:lpstr>
      <vt:lpstr>PowerPoint Presentation</vt:lpstr>
      <vt:lpstr>SO, WHAT IS THE FUTURE FOODIE  INTERNSHIP ALL ABOUT?</vt:lpstr>
      <vt:lpstr>PowerPoint Presentation</vt:lpstr>
      <vt:lpstr>PowerPoint Presentation</vt:lpstr>
      <vt:lpstr>PowerPoint Presentation</vt:lpstr>
      <vt:lpstr>THE BLACK BARN</vt:lpstr>
      <vt:lpstr>PowerPoint Presentation</vt:lpstr>
      <vt:lpstr>THE PATISSERIE</vt:lpstr>
      <vt:lpstr>PowerPoint Presentation</vt:lpstr>
      <vt:lpstr>THE CREAMERY</vt:lpstr>
      <vt:lpstr>PowerPoint Presentation</vt:lpstr>
      <vt:lpstr>THE COOKERY SCHOOL</vt:lpstr>
      <vt:lpstr>PowerPoint Presentation</vt:lpstr>
      <vt:lpstr>BESPOKE OPTIONS</vt:lpstr>
      <vt:lpstr>PowerPoint Presentation</vt:lpstr>
      <vt:lpstr>PowerPoint Presentation</vt:lpstr>
      <vt:lpstr>What some of our previous interns have said</vt:lpstr>
      <vt:lpstr>PowerPoint Presentation</vt:lpstr>
      <vt:lpstr>PowerPoint Presentation</vt:lpstr>
      <vt:lpstr>PowerPoint Presentation</vt:lpstr>
      <vt:lpstr>How to apply and key dates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Foodie Internship Programme</dc:title>
  <dc:creator>Sophie Scarr</dc:creator>
  <cp:lastModifiedBy>Eilis Johnson</cp:lastModifiedBy>
  <cp:revision>45</cp:revision>
  <dcterms:created xsi:type="dcterms:W3CDTF">2022-12-12T09:01:50Z</dcterms:created>
  <dcterms:modified xsi:type="dcterms:W3CDTF">2024-02-08T16:05:44Z</dcterms:modified>
</cp:coreProperties>
</file>